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85" r:id="rId2"/>
    <p:sldId id="534" r:id="rId3"/>
    <p:sldId id="535" r:id="rId4"/>
    <p:sldId id="528" r:id="rId5"/>
    <p:sldId id="497" r:id="rId6"/>
    <p:sldId id="508" r:id="rId7"/>
    <p:sldId id="514" r:id="rId8"/>
    <p:sldId id="530" r:id="rId9"/>
    <p:sldId id="509" r:id="rId10"/>
    <p:sldId id="517" r:id="rId11"/>
    <p:sldId id="510" r:id="rId12"/>
    <p:sldId id="513" r:id="rId13"/>
    <p:sldId id="506" r:id="rId14"/>
    <p:sldId id="523" r:id="rId15"/>
    <p:sldId id="532" r:id="rId16"/>
    <p:sldId id="536" r:id="rId17"/>
    <p:sldId id="504" r:id="rId18"/>
    <p:sldId id="499" r:id="rId19"/>
    <p:sldId id="502" r:id="rId20"/>
    <p:sldId id="520" r:id="rId21"/>
    <p:sldId id="521" r:id="rId22"/>
    <p:sldId id="516" r:id="rId23"/>
    <p:sldId id="533" r:id="rId24"/>
    <p:sldId id="519" r:id="rId25"/>
    <p:sldId id="525" r:id="rId26"/>
    <p:sldId id="512" r:id="rId27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078383"/>
    <a:srgbClr val="8B8C8E"/>
    <a:srgbClr val="FC1753"/>
    <a:srgbClr val="FD7699"/>
    <a:srgbClr val="CC0066"/>
    <a:srgbClr val="E4E4E4"/>
    <a:srgbClr val="FFFFFF"/>
    <a:srgbClr val="02C2B0"/>
    <a:srgbClr val="ED1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404" autoAdjust="0"/>
  </p:normalViewPr>
  <p:slideViewPr>
    <p:cSldViewPr snapToGrid="0" showGuides="1">
      <p:cViewPr>
        <p:scale>
          <a:sx n="100" d="100"/>
          <a:sy n="100" d="100"/>
        </p:scale>
        <p:origin x="96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7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2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5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5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1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329" indent="-2805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046" indent="-2244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864" indent="-2244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683" indent="-2244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501" indent="-22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320" indent="-22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138" indent="-22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956" indent="-22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428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registration" TargetMode="External"/><Relationship Id="rId2" Type="http://schemas.openxmlformats.org/officeDocument/2006/relationships/hyperlink" Target="https://www.youtube.com/channel/UC_lBjusi7MNzxjQhtNSH_jw/video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portal.gov.ua/registr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channel/UC_lBjusi7MNzxjQhtNSH_jw/video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47412" y="158623"/>
            <a:ext cx="9144000" cy="420109"/>
          </a:xfrm>
        </p:spPr>
        <p:txBody>
          <a:bodyPr>
            <a:noAutofit/>
          </a:bodyPr>
          <a:lstStyle/>
          <a:p>
            <a:r>
              <a:rPr lang="uk-UA" altLang="ru-RU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Харківський регіональний центр оцінювання якості освіти </a:t>
            </a:r>
            <a:endParaRPr lang="ru-RU" altLang="ru-RU" sz="20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47412" y="2405875"/>
            <a:ext cx="9144000" cy="2479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5400" b="1" dirty="0" smtClean="0">
                <a:solidFill>
                  <a:srgbClr val="FC1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реєстрації на ЗНО-2022</a:t>
            </a:r>
          </a:p>
          <a:p>
            <a:endParaRPr lang="uk-UA" altLang="ru-RU" sz="5400" dirty="0" smtClean="0">
              <a:solidFill>
                <a:srgbClr val="8B8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відповідальних за формування комплектів реєстраційних документів учнів (слухачів, студентів), які складатимуть ДПА у формі ЗНО</a:t>
            </a:r>
          </a:p>
          <a:p>
            <a:endParaRPr lang="uk-UA" altLang="ru-RU" sz="1800" dirty="0" smtClean="0">
              <a:solidFill>
                <a:srgbClr val="8B8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129396"/>
            <a:ext cx="1687026" cy="4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516"/>
            <a:ext cx="12192000" cy="40011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УКРАЇНСЬКА МОВА ЧИ УКРАЇНСЬКА МОВА І ЛІТЕРАТУРА: ЯКИЙ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ТЕСТ ВИБРАТИ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20279" r="1227" b="4180"/>
          <a:stretch/>
        </p:blipFill>
        <p:spPr bwMode="auto">
          <a:xfrm>
            <a:off x="1392865" y="537638"/>
            <a:ext cx="9867015" cy="54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5" t="1519" r="5406" b="83950"/>
          <a:stretch/>
        </p:blipFill>
        <p:spPr bwMode="auto">
          <a:xfrm>
            <a:off x="116960" y="79516"/>
            <a:ext cx="925032" cy="6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625" y="5934670"/>
            <a:ext cx="10250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переконатися, результати з якого саме предмета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потрібні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участі в конкурсному відборі, —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 ознайомитись із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srgbClr val="337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Умовами прийому на навчання для здобуття вищої освіти в 2022 році (Додаток 4)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qrcoder.ru/code/?https%3A%2F%2Fzakon.rada.gov.ua%2Flaws%2Fshow%2Fz1542-21%23Text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52959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9516"/>
            <a:ext cx="12192000" cy="40011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          МАТЕМАТИКА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ЧИ МАТЕМАТИКА (ЗАВДАННЯ РІВНЯ СТАНДАРТУ): ЯКИЙ ТЕСТ ВИБРАТИ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303" y="638367"/>
            <a:ext cx="11547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зовнішнього незалежного оцінювання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«Математика»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«Математика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(завдання рівня стандарту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 визначено залежно від того, які позначки Ви поставите щодо отримання результату як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оцінки за ДПА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урахуванням рівня вивчення математики в закладі освіти)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отримання оцінки за шкалою 100-200 балів для вступу до закладів вищої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1443" t="38822" r="21990" b="47965"/>
          <a:stretch/>
        </p:blipFill>
        <p:spPr>
          <a:xfrm>
            <a:off x="204715" y="1896063"/>
            <a:ext cx="6059736" cy="1269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1443" t="55933" r="21990" b="31194"/>
          <a:stretch/>
        </p:blipFill>
        <p:spPr>
          <a:xfrm>
            <a:off x="6303303" y="1896063"/>
            <a:ext cx="5888697" cy="1201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1368" t="27148" r="22064" b="59320"/>
          <a:stretch/>
        </p:blipFill>
        <p:spPr>
          <a:xfrm>
            <a:off x="91968" y="4315581"/>
            <a:ext cx="6091118" cy="1267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1368" t="65755" r="22289" b="21509"/>
          <a:stretch/>
        </p:blipFill>
        <p:spPr>
          <a:xfrm>
            <a:off x="6264451" y="4374547"/>
            <a:ext cx="5833935" cy="11466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3331" y="3689698"/>
            <a:ext cx="1030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Якщо ви </a:t>
            </a: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плануєте вступати до закладу вищої освіти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результатами тесту з математики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5" t="1519" r="5406" b="83950"/>
          <a:stretch/>
        </p:blipFill>
        <p:spPr bwMode="auto">
          <a:xfrm>
            <a:off x="26532" y="78700"/>
            <a:ext cx="925032" cy="6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9182" r="51309" b="46825"/>
          <a:stretch/>
        </p:blipFill>
        <p:spPr bwMode="auto">
          <a:xfrm>
            <a:off x="2041451" y="2810963"/>
            <a:ext cx="2009554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9182" r="51309" b="46825"/>
          <a:stretch/>
        </p:blipFill>
        <p:spPr bwMode="auto">
          <a:xfrm>
            <a:off x="2041451" y="5273221"/>
            <a:ext cx="2009554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9182" r="51309" b="46825"/>
          <a:stretch/>
        </p:blipFill>
        <p:spPr bwMode="auto">
          <a:xfrm>
            <a:off x="8101187" y="2764366"/>
            <a:ext cx="2009554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9182" r="51309" b="46825"/>
          <a:stretch/>
        </p:blipFill>
        <p:spPr bwMode="auto">
          <a:xfrm>
            <a:off x="8101187" y="5191995"/>
            <a:ext cx="2009554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64949" y="6428407"/>
            <a:ext cx="209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Слайд для ЗЗСО</a:t>
            </a:r>
            <a:endParaRPr lang="en-US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93" t="49967" r="21542" b="31194"/>
          <a:stretch/>
        </p:blipFill>
        <p:spPr>
          <a:xfrm>
            <a:off x="633988" y="4669181"/>
            <a:ext cx="11181379" cy="2072788"/>
          </a:xfrm>
          <a:prstGeom prst="rect">
            <a:avLst/>
          </a:prstGeom>
          <a:ln>
            <a:solidFill>
              <a:srgbClr val="8B8C8E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79516"/>
            <a:ext cx="12192000" cy="40011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         МАТЕМАТИКА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ЧИ МАТЕМАТИКА (ЗАВДАННЯ РІВНЯ СТАНДАРТУ): ЯКИЙ ТЕСТ ВИБРАТИ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302" y="645784"/>
            <a:ext cx="11547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зовнішнього незалежного оцінювання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«Математика»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«Математика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(завдання рівня стандарту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 визначено залежно від того, які позначки Ви поставите щодо отримання результату як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оцінки за ДПА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урахуванням рівня вивчення математики в закладі освіти)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отримання оцінки за шкалою 100-200 балів для вступу до закладів вищої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0920" t="48375" r="19751" b="30398"/>
          <a:stretch/>
        </p:blipFill>
        <p:spPr>
          <a:xfrm>
            <a:off x="592396" y="1803176"/>
            <a:ext cx="11181379" cy="2250341"/>
          </a:xfrm>
          <a:prstGeom prst="rect">
            <a:avLst/>
          </a:prstGeom>
          <a:ln>
            <a:solidFill>
              <a:srgbClr val="8B8C8E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167922" y="4176683"/>
            <a:ext cx="1030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Якщо ви </a:t>
            </a: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плануєте вступати до закладу вищої освіти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результатами тесту з математики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5" t="1519" r="5406" b="83950"/>
          <a:stretch/>
        </p:blipFill>
        <p:spPr bwMode="auto">
          <a:xfrm>
            <a:off x="26532" y="78700"/>
            <a:ext cx="925032" cy="6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9182" r="51309" b="46825"/>
          <a:stretch/>
        </p:blipFill>
        <p:spPr bwMode="auto">
          <a:xfrm>
            <a:off x="6319042" y="4923830"/>
            <a:ext cx="2009554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9182" r="51309" b="46825"/>
          <a:stretch/>
        </p:blipFill>
        <p:spPr bwMode="auto">
          <a:xfrm>
            <a:off x="6319042" y="2174698"/>
            <a:ext cx="2009554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351479" y="6557303"/>
            <a:ext cx="284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Слайд для ЗПТО/ЗФПО</a:t>
            </a:r>
            <a:endParaRPr lang="en-US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443" t="18259" r="19900" b="18723"/>
          <a:stretch/>
        </p:blipFill>
        <p:spPr>
          <a:xfrm>
            <a:off x="1404079" y="723331"/>
            <a:ext cx="9950857" cy="6013561"/>
          </a:xfrm>
          <a:prstGeom prst="rect">
            <a:avLst/>
          </a:prstGeom>
          <a:ln>
            <a:solidFill>
              <a:srgbClr val="8B8C8E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7951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Програма </a:t>
            </a:r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реєстрації на ЗНО-2022 (перевірка вибору </a:t>
            </a:r>
            <a:r>
              <a:rPr lang="uk-UA" sz="2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предметів)</a:t>
            </a:r>
          </a:p>
        </p:txBody>
      </p:sp>
    </p:spTree>
    <p:extLst>
      <p:ext uri="{BB962C8B-B14F-4D97-AF65-F5344CB8AC3E}">
        <p14:creationId xmlns:p14="http://schemas.microsoft.com/office/powerpoint/2010/main" val="24938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50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ru-RU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Реєстраційна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картка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: </a:t>
            </a:r>
            <a:r>
              <a:rPr lang="ru-RU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особливості</a:t>
            </a:r>
            <a:endParaRPr lang="uk-UA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249" t="21309" r="51766" b="10365"/>
          <a:stretch/>
        </p:blipFill>
        <p:spPr>
          <a:xfrm>
            <a:off x="6737744" y="511949"/>
            <a:ext cx="4577213" cy="62860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50" y="638367"/>
            <a:ext cx="6097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Новації реєстрації на ЗНО-2022:</a:t>
            </a: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Фотокартка (одна)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для документів розміром 3 х 4 см із зображенням, що відповідає досягнутому віку (фотокартка має бути виготовлена на білому або кольоровому фотопапері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0188" y="1237182"/>
            <a:ext cx="1807556" cy="0"/>
          </a:xfrm>
          <a:prstGeom prst="straightConnector1">
            <a:avLst/>
          </a:prstGeom>
          <a:ln w="3810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C:\Users\shmatko\Desktop\photo_2022-01-14_12-14-3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2"/>
          <a:stretch/>
        </p:blipFill>
        <p:spPr bwMode="auto">
          <a:xfrm>
            <a:off x="1719617" y="2242113"/>
            <a:ext cx="3940855" cy="4451400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19617" y="3534770"/>
            <a:ext cx="3940855" cy="696036"/>
          </a:xfrm>
          <a:prstGeom prst="rect">
            <a:avLst/>
          </a:prstGeom>
          <a:noFill/>
          <a:ln w="38100">
            <a:solidFill>
              <a:srgbClr val="078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660472" y="2374710"/>
            <a:ext cx="1077272" cy="1512413"/>
          </a:xfrm>
          <a:prstGeom prst="straightConnector1">
            <a:avLst/>
          </a:prstGeom>
          <a:ln w="38100">
            <a:solidFill>
              <a:srgbClr val="078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753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000" b="1" dirty="0" smtClean="0">
                <a:solidFill>
                  <a:schemeClr val="bg1"/>
                </a:solidFill>
              </a:rPr>
              <a:t>    </a:t>
            </a: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endParaRPr lang="uk-UA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950" y="409218"/>
            <a:ext cx="939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осіб, які проходитимуть ДПА за освітній рівень повної загальної середньої освіти у формі ЗНО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0354" y="2825540"/>
            <a:ext cx="64928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113"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Списку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мають бути: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 номер вихідного листа закладу освіти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(або у кутовому штампі)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підпис керівника закладу освіти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печатка закладу освіти (за наявності)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кількість комплектів реєстраційних документів (по факту)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можна формувати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 окремі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класи/групи або їх частини.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Учасників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яким надано право повторного перескладання ДПА у формі ЗНО за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1 рік – включати у загальний Список від ЗФПО.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які звільнені від ДПА, у С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писок включати                       </a:t>
            </a:r>
            <a:r>
              <a:rPr lang="uk-UA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u="sng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uk-UA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5113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301" t="32098" r="51023" b="14991"/>
          <a:stretch/>
        </p:blipFill>
        <p:spPr>
          <a:xfrm>
            <a:off x="123825" y="1152145"/>
            <a:ext cx="5029200" cy="5610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335898" y="1256932"/>
            <a:ext cx="38171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5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Вказати дату та вихідний номер!</a:t>
            </a:r>
            <a:endParaRPr lang="ru-RU" sz="1500" dirty="0">
              <a:solidFill>
                <a:srgbClr val="008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0354" y="1084635"/>
            <a:ext cx="6346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0" indent="457200" algn="just">
              <a:spcBef>
                <a:spcPts val="750"/>
              </a:spcBef>
              <a:spcAft>
                <a:spcPts val="750"/>
              </a:spcAft>
              <a:tabLst>
                <a:tab pos="355600" algn="l"/>
              </a:tabLs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Сервіс «Керівникам закладів освіти» надає можливість автоматичного формування Списку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учасників за визначеною формою у форматі Excel, який необхідно відредагувати та вставити у бланк листа закладу освіти перед відправленням до Харківського РЦОЯО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40" t="6186" r="22140" b="43797"/>
          <a:stretch/>
        </p:blipFill>
        <p:spPr>
          <a:xfrm>
            <a:off x="286603" y="1765699"/>
            <a:ext cx="6016310" cy="3016156"/>
          </a:xfrm>
          <a:prstGeom prst="rect">
            <a:avLst/>
          </a:prstGeom>
          <a:ln>
            <a:solidFill>
              <a:srgbClr val="8B8C8E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651009" y="1448852"/>
            <a:ext cx="52088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допомогою сервісу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 опрацювання документів»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можна перевірити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знаходяться відправлені документи та стан їх опрацювання.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цього необхідно ввести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реєстраційної картки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сервісу (номер зазначений на Контрольно-інформаційному листі, що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</a:rPr>
              <a:t>ф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ормується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автоматично з Реєстраційною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карткою та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залишається в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учасника).</a:t>
            </a:r>
          </a:p>
          <a:p>
            <a:pPr algn="just"/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еєстраційні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опрацьовуються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 мірі надходження. Обробка реєстраційних документів триває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довше 10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робочих днів із моменту їхнього надходження до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ХРЦОЯО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951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СТАН РЕЄСТРАЦІЇ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464516" y="616820"/>
            <a:ext cx="7863840" cy="772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F24E5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1175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99168" y="1266"/>
            <a:ext cx="77891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/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Індивідуальний конверт від ХРЦОЯО </a:t>
            </a:r>
            <a:endParaRPr lang="uk-UA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970" y="2235877"/>
            <a:ext cx="4862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</a:rPr>
              <a:t>Підтвердженням факту реєстрації для участі в зовнішньому оцінюванні є </a:t>
            </a:r>
            <a:r>
              <a:rPr lang="uk-UA" dirty="0" smtClean="0">
                <a:solidFill>
                  <a:srgbClr val="ED164E"/>
                </a:solidFill>
                <a:latin typeface="Arial" panose="020B0604020202020204" pitchFamily="34" charset="0"/>
              </a:rPr>
              <a:t>Сертифікат</a:t>
            </a:r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</a:rPr>
              <a:t>, який буде надіслано в індивідуальному конверті разом </a:t>
            </a:r>
            <a:r>
              <a:rPr lang="uk-UA" dirty="0" smtClean="0">
                <a:solidFill>
                  <a:srgbClr val="ED164E"/>
                </a:solidFill>
                <a:latin typeface="Arial" panose="020B0604020202020204" pitchFamily="34" charset="0"/>
              </a:rPr>
              <a:t>з реєстраційним повідомленням </a:t>
            </a:r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</a:rPr>
              <a:t>учасника зовнішнього оцінювання до закладу освіти, де учасник навчається. </a:t>
            </a:r>
          </a:p>
          <a:p>
            <a:pPr algn="just"/>
            <a:endParaRPr lang="uk-UA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/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</a:rPr>
              <a:t>Вручення індивідуальних конвертів забезпечують заклади освіти.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18641" y="2403599"/>
            <a:ext cx="439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rgbClr val="F24E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stral" panose="03090702030407020403" pitchFamily="66" charset="0"/>
              </a:rPr>
              <a:t>!</a:t>
            </a:r>
            <a:endParaRPr lang="ru-RU" sz="6600" b="0" cap="none" spc="0" dirty="0">
              <a:ln w="0"/>
              <a:solidFill>
                <a:srgbClr val="F24E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4204" t="17860" r="30498" b="18988"/>
          <a:stretch/>
        </p:blipFill>
        <p:spPr>
          <a:xfrm>
            <a:off x="6096000" y="739338"/>
            <a:ext cx="5964824" cy="6002656"/>
          </a:xfrm>
          <a:prstGeom prst="rect">
            <a:avLst/>
          </a:prstGeom>
          <a:ln>
            <a:solidFill>
              <a:srgbClr val="8B8C8E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112952" y="2632105"/>
            <a:ext cx="5947872" cy="1525855"/>
          </a:xfrm>
          <a:prstGeom prst="rect">
            <a:avLst/>
          </a:prstGeom>
          <a:noFill/>
          <a:ln w="57150">
            <a:solidFill>
              <a:srgbClr val="02C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9738033" y="4157960"/>
            <a:ext cx="23397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rgbClr val="F24E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залишається в ЗО</a:t>
            </a:r>
            <a:endParaRPr lang="uk-UA" b="0" cap="none" spc="0" dirty="0">
              <a:ln w="0"/>
              <a:solidFill>
                <a:srgbClr val="F24E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464516" y="616820"/>
            <a:ext cx="7863840" cy="772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F24E5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75" y="45969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843" y="79516"/>
            <a:ext cx="119678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Сертифікат ЗНО-2022: особливості</a:t>
            </a:r>
            <a:endParaRPr lang="en-US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06" t="14913" r="22478" b="7894"/>
          <a:stretch/>
        </p:blipFill>
        <p:spPr>
          <a:xfrm>
            <a:off x="2125345" y="661617"/>
            <a:ext cx="8262905" cy="6100130"/>
          </a:xfrm>
          <a:prstGeom prst="rect">
            <a:avLst/>
          </a:prstGeom>
          <a:ln w="57150">
            <a:solidFill>
              <a:srgbClr val="8B8C8E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7851" y="659099"/>
            <a:ext cx="19279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 лівій верхній частині Сертифіката </a:t>
            </a:r>
            <a:r>
              <a:rPr lang="ru-RU" sz="14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відтворюється</a:t>
            </a:r>
            <a:r>
              <a:rPr lang="ru-RU" sz="1400" dirty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цифрова</a:t>
            </a:r>
            <a:r>
              <a:rPr lang="ru-RU" sz="1400" dirty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чорно-біла</a:t>
            </a:r>
            <a:r>
              <a:rPr lang="ru-RU" sz="1400" dirty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фотокартка особи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shmatko\Desktop\photo_2022-01-14_11-40-39.jpg"/>
          <p:cNvPicPr/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361" r="82835" b="83673"/>
          <a:stretch/>
        </p:blipFill>
        <p:spPr bwMode="auto">
          <a:xfrm>
            <a:off x="3971925" y="1047750"/>
            <a:ext cx="819853" cy="10668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407596" y="1003006"/>
            <a:ext cx="8915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b="1" dirty="0" smtClean="0">
                <a:latin typeface="Arial" panose="020B0604020202020204" pitchFamily="34" charset="0"/>
              </a:rPr>
              <a:t>000000001</a:t>
            </a:r>
            <a:endParaRPr lang="en-US" sz="11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44577" y="1003006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b="1" dirty="0" smtClean="0">
                <a:latin typeface="Arial" panose="020B0604020202020204" pitchFamily="34" charset="0"/>
              </a:rPr>
              <a:t>0101</a:t>
            </a:r>
            <a:endParaRPr lang="en-US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96423" y="1235303"/>
            <a:ext cx="748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latin typeface="Arial" panose="020B0604020202020204" pitchFamily="34" charset="0"/>
              </a:rPr>
              <a:t>Мороз</a:t>
            </a:r>
            <a:endParaRPr lang="en-US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07596" y="1543080"/>
            <a:ext cx="1604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latin typeface="Arial" panose="020B0604020202020204" pitchFamily="34" charset="0"/>
              </a:rPr>
              <a:t>Ольга Сергіївна</a:t>
            </a:r>
            <a:endParaRPr lang="en-US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88952" y="1880171"/>
            <a:ext cx="1614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anose="020B0604020202020204" pitchFamily="34" charset="0"/>
              </a:rPr>
              <a:t>п</a:t>
            </a:r>
            <a:r>
              <a:rPr lang="uk-UA" sz="1200" b="1" dirty="0" smtClean="0">
                <a:latin typeface="Arial" panose="020B0604020202020204" pitchFamily="34" charset="0"/>
              </a:rPr>
              <a:t>аспорт КО 895257</a:t>
            </a:r>
            <a:endParaRPr lang="en-US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13811" y="3230556"/>
            <a:ext cx="13420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b="1" dirty="0" smtClean="0">
                <a:latin typeface="Arial" panose="020B0604020202020204" pitchFamily="34" charset="0"/>
              </a:rPr>
              <a:t>Українська мова</a:t>
            </a:r>
          </a:p>
          <a:p>
            <a:pPr algn="ctr"/>
            <a:r>
              <a:rPr lang="uk-UA" sz="1050" b="1" dirty="0" smtClean="0">
                <a:latin typeface="Arial" panose="020B0604020202020204" pitchFamily="34" charset="0"/>
              </a:rPr>
              <a:t> і література</a:t>
            </a:r>
            <a:endParaRPr lang="en-US" sz="105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53067" y="3281903"/>
            <a:ext cx="9797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b="1" dirty="0" smtClean="0">
                <a:latin typeface="Arial" panose="020B0604020202020204" pitchFamily="34" charset="0"/>
              </a:rPr>
              <a:t>Математика</a:t>
            </a:r>
            <a:endParaRPr lang="en-US" sz="105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9486" y="3281903"/>
            <a:ext cx="13035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b="1" dirty="0" smtClean="0">
                <a:latin typeface="Arial" panose="020B0604020202020204" pitchFamily="34" charset="0"/>
              </a:rPr>
              <a:t>Англійська мова</a:t>
            </a:r>
            <a:endParaRPr lang="en-US" sz="105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79980" y="3281903"/>
            <a:ext cx="11897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b="1" dirty="0" smtClean="0">
                <a:latin typeface="Arial" panose="020B0604020202020204" pitchFamily="34" charset="0"/>
              </a:rPr>
              <a:t>Історія України</a:t>
            </a:r>
            <a:endParaRPr lang="en-US" sz="105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129780" y="3281903"/>
            <a:ext cx="7377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b="1" dirty="0" smtClean="0">
                <a:latin typeface="Arial" panose="020B0604020202020204" pitchFamily="34" charset="0"/>
              </a:rPr>
              <a:t>Біологія</a:t>
            </a:r>
            <a:endParaRPr lang="en-US" sz="1050" b="1" dirty="0"/>
          </a:p>
        </p:txBody>
      </p:sp>
      <p:pic>
        <p:nvPicPr>
          <p:cNvPr id="1026" name="Picture 2" descr="http://qrcoder.ru/code/?https%3A%2F%2Fips.ligazakon.net%2Fdocument%2Fview%2Fre37345%3Fan%3D1%26ed%3D2021_11_2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16" y="801980"/>
            <a:ext cx="1026670" cy="102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12875" y="823176"/>
            <a:ext cx="1087857" cy="1454198"/>
          </a:xfrm>
          <a:prstGeom prst="rect">
            <a:avLst/>
          </a:prstGeom>
          <a:noFill/>
          <a:ln w="3810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189944" y="1264616"/>
            <a:ext cx="549143" cy="0"/>
          </a:xfrm>
          <a:prstGeom prst="straightConnector1">
            <a:avLst/>
          </a:prstGeom>
          <a:ln w="3810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0477626" y="682824"/>
            <a:ext cx="16932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 правій верхній частині розміщується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14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</a:t>
            </a:r>
            <a:r>
              <a:rPr lang="ru-RU" sz="14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допомогою якого можна здійснити верифікацію інформації, зазначеної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Сертифікаті.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9999764" y="1393532"/>
            <a:ext cx="328592" cy="0"/>
          </a:xfrm>
          <a:prstGeom prst="straightConnector1">
            <a:avLst/>
          </a:prstGeom>
          <a:ln w="3810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s://zno.testportal.com.ua/img/cert_e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569" b="100000" l="34742" r="73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0" t="72003" r="32160" b="3248"/>
          <a:stretch/>
        </p:blipFill>
        <p:spPr bwMode="auto">
          <a:xfrm>
            <a:off x="5416274" y="5095083"/>
            <a:ext cx="1960324" cy="125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32037" y="6230382"/>
            <a:ext cx="385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ru-RU" sz="1400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Сертифікату</a:t>
            </a:r>
            <a:r>
              <a:rPr lang="ru-RU" sz="14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4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(верхня частина А4)</a:t>
            </a:r>
            <a:endParaRPr lang="en-US" sz="14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477626" y="4529753"/>
            <a:ext cx="1586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</a:t>
            </a:r>
            <a:r>
              <a:rPr lang="ru-RU" sz="14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голографічна</a:t>
            </a:r>
            <a:r>
              <a:rPr lang="ru-RU" sz="14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наліпка</a:t>
            </a:r>
            <a:r>
              <a:rPr lang="ru-RU" sz="14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штрих-код </a:t>
            </a:r>
            <a:r>
              <a:rPr lang="ru-RU" sz="14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 до інформації про проходження особою ЗНО </a:t>
            </a:r>
            <a:endParaRPr lang="en-US" sz="14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00681" y="3275640"/>
            <a:ext cx="22260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Кількість позицій для навчальних предметів має відповідати максимальній кількості навчальних предметів, із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рахунок коштів державного бюджету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відповідному році.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413" t="19356" r="51018" b="6518"/>
          <a:stretch/>
        </p:blipFill>
        <p:spPr>
          <a:xfrm>
            <a:off x="712179" y="3440546"/>
            <a:ext cx="4211514" cy="31467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Реєстраційне повідомлення: особливості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0397" y="1681449"/>
            <a:ext cx="4650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аркуші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формату А4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відтворюється реєстраційне повідомлення учасника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490" t="22460" r="16197" b="10152"/>
          <a:stretch/>
        </p:blipFill>
        <p:spPr>
          <a:xfrm>
            <a:off x="712179" y="549171"/>
            <a:ext cx="4211514" cy="28346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9704" y="5895710"/>
            <a:ext cx="902960" cy="698844"/>
          </a:xfrm>
          <a:prstGeom prst="rect">
            <a:avLst/>
          </a:prstGeom>
          <a:noFill/>
          <a:ln w="57150">
            <a:solidFill>
              <a:srgbClr val="FD7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63803" y="5895710"/>
            <a:ext cx="1024895" cy="69884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20221" y="3793786"/>
            <a:ext cx="64907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ru-RU" sz="1600" dirty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Навпроти навчальних предметів</a:t>
            </a:r>
            <a:r>
              <a:rPr lang="ru-RU" sz="1600" dirty="0">
                <a:solidFill>
                  <a:srgbClr val="FC1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результати зовнішнього незалежного оцінювання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 яких буде встановлено за шкалою 100 - 200 балів (для визначення конкурсного бала у процесі відбору осіб під час вступу до закладів освіти), зазначається </a:t>
            </a:r>
            <a:r>
              <a:rPr lang="ru-RU" sz="1600" dirty="0" smtClean="0">
                <a:solidFill>
                  <a:srgbClr val="FC1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«встановлюється»,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 яких не буде встановлено </a:t>
            </a:r>
            <a:r>
              <a:rPr lang="ru-RU" sz="1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solidFill>
                  <a:srgbClr val="FC1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встановлюється»;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</a:t>
            </a:r>
            <a:r>
              <a:rPr lang="ru-RU" sz="1600" dirty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Навпроти навчальних предметів, результати зовнішнього незалежного оцінювання з яких буде зараховано як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оцінки за державну підсумкову атестацію</a:t>
            </a:r>
            <a:r>
              <a:rPr lang="ru-RU" sz="1600" dirty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зазначається</a:t>
            </a:r>
            <a:r>
              <a:rPr lang="ru-RU" sz="1600" dirty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«встановлюється»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 рівень вивчення навчального предмета у закладі освіти (за потреби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325" y="6083398"/>
            <a:ext cx="122180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 мова і література</a:t>
            </a:r>
            <a:endParaRPr lang="en-US" sz="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3725" y="6323391"/>
            <a:ext cx="72167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Історія України</a:t>
            </a:r>
            <a:endParaRPr lang="en-US" sz="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5302" y="6175731"/>
            <a:ext cx="62228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lang="en-US" sz="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2474" y="6256224"/>
            <a:ext cx="77136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Англійська мова</a:t>
            </a:r>
            <a:endParaRPr lang="en-US" sz="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5116" y="6395411"/>
            <a:ext cx="47320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Біологія</a:t>
            </a:r>
            <a:endParaRPr lang="en-US" sz="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02914" y="6110924"/>
            <a:ext cx="33695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</a:t>
            </a:r>
            <a:endParaRPr lang="en-US" sz="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95362" y="6278821"/>
            <a:ext cx="33695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</a:t>
            </a:r>
            <a:endParaRPr lang="en-US" sz="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99305" y="6154992"/>
            <a:ext cx="5629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</a:t>
            </a:r>
            <a:endParaRPr lang="en-US" sz="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15580" y="6402649"/>
            <a:ext cx="5629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</a:t>
            </a:r>
            <a:endParaRPr lang="en-US" sz="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83748" y="6085069"/>
            <a:ext cx="7681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встановлюється</a:t>
            </a:r>
            <a:endParaRPr lang="en-US" sz="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83356" y="6172155"/>
            <a:ext cx="7681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встановлюється</a:t>
            </a:r>
            <a:endParaRPr lang="en-US" sz="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55113" y="6179962"/>
            <a:ext cx="1079142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Встановлюється </a:t>
            </a:r>
            <a:r>
              <a:rPr lang="ru-RU" sz="4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(профільний рівень)</a:t>
            </a:r>
            <a:endParaRPr lang="en-US" sz="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42069" y="6240892"/>
            <a:ext cx="809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встановлюється</a:t>
            </a:r>
            <a:endParaRPr lang="en-US" sz="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63803" y="6395411"/>
            <a:ext cx="87556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встановлюється</a:t>
            </a:r>
            <a:endParaRPr lang="en-US" sz="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17093" y="6083398"/>
            <a:ext cx="7681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встановлюється</a:t>
            </a:r>
            <a:endParaRPr lang="en-US" sz="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19887" y="6317839"/>
            <a:ext cx="7681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встановлюється</a:t>
            </a:r>
            <a:endParaRPr lang="en-US" sz="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83747" y="6401714"/>
            <a:ext cx="7681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встановлюється</a:t>
            </a:r>
            <a:endParaRPr lang="en-US" sz="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761447" y="6261397"/>
            <a:ext cx="1042273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Встановлюється (рівень стандарту)</a:t>
            </a:r>
            <a:endParaRPr lang="en-US" sz="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83747" y="6323844"/>
            <a:ext cx="7681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встановлюється</a:t>
            </a:r>
            <a:endParaRPr lang="en-US" sz="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010970" y="6327086"/>
            <a:ext cx="5629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33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77054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Терміни реєстрації (Календарний план – наказ МОНУ від 02.11.2021 № 1166)</a:t>
            </a:r>
            <a:endParaRPr lang="uk-U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3528"/>
              </p:ext>
            </p:extLst>
          </p:nvPr>
        </p:nvGraphicFramePr>
        <p:xfrm>
          <a:off x="1455444" y="1057017"/>
          <a:ext cx="9281112" cy="392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4875">
                  <a:extLst>
                    <a:ext uri="{9D8B030D-6E8A-4147-A177-3AD203B41FA5}">
                      <a16:colId xmlns:a16="http://schemas.microsoft.com/office/drawing/2014/main" val="2368141321"/>
                    </a:ext>
                  </a:extLst>
                </a:gridCol>
                <a:gridCol w="3466237">
                  <a:extLst>
                    <a:ext uri="{9D8B030D-6E8A-4147-A177-3AD203B41FA5}">
                      <a16:colId xmlns:a16="http://schemas.microsoft.com/office/drawing/2014/main" val="148663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5557838" algn="l"/>
                        </a:tabLst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Формування та відправлення до РЦОЯО комплектів реєстраційних документів учнів (слухачів, студентів), які проходять ДПА у формі ЗНО </a:t>
                      </a:r>
                      <a:r>
                        <a:rPr lang="uk-UA" sz="1800" dirty="0" smtClean="0">
                          <a:solidFill>
                            <a:srgbClr val="F24E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(реєстрація)</a:t>
                      </a:r>
                      <a:endParaRPr lang="en-US" sz="1800" dirty="0">
                        <a:solidFill>
                          <a:srgbClr val="F24E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>
                        <a:lnSpc>
                          <a:spcPct val="150000"/>
                        </a:lnSpc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01.02.2022 – 01.03.2022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254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Унесення за вимогою учасників ЗНО змін до реєстраційних даних </a:t>
                      </a:r>
                      <a:r>
                        <a:rPr lang="uk-UA" sz="1800" dirty="0" smtClean="0">
                          <a:solidFill>
                            <a:srgbClr val="F24E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(перереєстрація)</a:t>
                      </a:r>
                      <a:endParaRPr lang="en-US" sz="1800" dirty="0">
                        <a:solidFill>
                          <a:srgbClr val="F24E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>
                        <a:lnSpc>
                          <a:spcPct val="150000"/>
                        </a:lnSpc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01.02.2022 – 09.03.2022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99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Подання особами реєстраційних документів для участі в ЗНО </a:t>
                      </a:r>
                      <a:r>
                        <a:rPr lang="uk-UA" sz="1800" dirty="0" smtClean="0">
                          <a:solidFill>
                            <a:srgbClr val="F24E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(реєстрація категорії – </a:t>
                      </a:r>
                      <a:r>
                        <a:rPr lang="uk-UA" sz="1800" dirty="0" smtClean="0">
                          <a:solidFill>
                            <a:srgbClr val="F24E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випускник минулих років)</a:t>
                      </a:r>
                      <a:endParaRPr lang="en-US" sz="1800" dirty="0">
                        <a:solidFill>
                          <a:srgbClr val="F24E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>
                        <a:lnSpc>
                          <a:spcPct val="150000"/>
                        </a:lnSpc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01.02.2022 – 09.03.2022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29459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70119" y="5034067"/>
            <a:ext cx="5785283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Рекомендована дата відправлення комплектів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реєстраційних документів до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ХРЦОЯО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3017" y="5286027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 25.02.2022 року</a:t>
            </a:r>
            <a:endParaRPr lang="en-US" dirty="0">
              <a:solidFill>
                <a:srgbClr val="F24E5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9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53804" y="683473"/>
            <a:ext cx="6437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разі потреби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можна внести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зміни до реєстраційних даних, здійснивши перереєстрацію.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Перереєстрація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триватиме з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01 лютого до 09 березня 2022 року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отримання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Сертифіката.</a:t>
            </a:r>
          </a:p>
          <a:p>
            <a:pPr algn="just"/>
            <a:endParaRPr lang="ru-RU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697" t="13084" r="64975" b="62903"/>
          <a:stretch/>
        </p:blipFill>
        <p:spPr>
          <a:xfrm>
            <a:off x="177420" y="958754"/>
            <a:ext cx="3919699" cy="36951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604" y="2622075"/>
            <a:ext cx="3698542" cy="339489"/>
          </a:xfrm>
          <a:prstGeom prst="rect">
            <a:avLst/>
          </a:prstGeom>
          <a:noFill/>
          <a:ln w="3810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951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ВНЕСЕННЯ ЗМІН (перереєстрація)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664" y="5040682"/>
            <a:ext cx="114386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Вхід до сервісу –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номером і пін-кодом Сертифіката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Необхідно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оформити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реєстраційну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картку (на реєстраційній картці повинна бути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відмітка «Перереєстрація»,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повторно сформувати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повний комплект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реєстраційних документів,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вклавши до нього отриманий раніше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 список ЗО.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Комплекти реєстраційних документів здобувачів освіти, які здійснюють перереєстрацію, до Харківського РЦОЯО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надсилає заклад освіти</a:t>
            </a:r>
            <a:endParaRPr lang="en-US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920" t="26086" r="23632" b="14345"/>
          <a:stretch/>
        </p:blipFill>
        <p:spPr>
          <a:xfrm>
            <a:off x="4553804" y="2277259"/>
            <a:ext cx="3223533" cy="2376628"/>
          </a:xfrm>
          <a:prstGeom prst="rect">
            <a:avLst/>
          </a:prstGeom>
          <a:ln>
            <a:solidFill>
              <a:srgbClr val="8B8C8E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969366" y="300390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FD7699"/>
                  </a:solidFill>
                  <a:prstDash val="solid"/>
                </a:ln>
                <a:solidFill>
                  <a:srgbClr val="F24E5E"/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rgbClr val="FD7699"/>
                </a:solidFill>
                <a:prstDash val="solid"/>
              </a:ln>
              <a:solidFill>
                <a:srgbClr val="F24E5E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2301" t="32098" r="51023" b="14991"/>
          <a:stretch/>
        </p:blipFill>
        <p:spPr>
          <a:xfrm>
            <a:off x="8581848" y="2159465"/>
            <a:ext cx="2409149" cy="2687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3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51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ВІДМОВА УЧАСНИКА ВІД СКЛАДАННЯ ЗНО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5995" y="634326"/>
            <a:ext cx="5795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11 квітня 2022 року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надіслати до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ХРЦОЯО: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Заяву учасника про відмову від реєстрації;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 від ЗО про скасування реєстрації.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801" t="17595" r="33930" b="37960"/>
          <a:stretch/>
        </p:blipFill>
        <p:spPr>
          <a:xfrm>
            <a:off x="342702" y="2388342"/>
            <a:ext cx="5490950" cy="4390139"/>
          </a:xfrm>
          <a:prstGeom prst="rect">
            <a:avLst/>
          </a:prstGeom>
          <a:ln>
            <a:solidFill>
              <a:srgbClr val="8B8C8E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920" t="26086" r="23632" b="14345"/>
          <a:stretch/>
        </p:blipFill>
        <p:spPr>
          <a:xfrm>
            <a:off x="6760179" y="2517987"/>
            <a:ext cx="5183132" cy="3821390"/>
          </a:xfrm>
          <a:prstGeom prst="rect">
            <a:avLst/>
          </a:prstGeom>
          <a:ln>
            <a:solidFill>
              <a:srgbClr val="8B8C8E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032260" y="3660233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FD7699"/>
                  </a:solidFill>
                  <a:prstDash val="solid"/>
                </a:ln>
                <a:solidFill>
                  <a:srgbClr val="F24E5E"/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rgbClr val="FD7699"/>
                </a:solidFill>
                <a:prstDash val="solid"/>
              </a:ln>
              <a:solidFill>
                <a:srgbClr val="F24E5E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1834655"/>
            <a:ext cx="1127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 документів з відмовою до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Харківського РЦОЯО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надсилає заклад освіти</a:t>
            </a:r>
            <a:endParaRPr lang="en-US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08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89" y="546214"/>
            <a:ext cx="8403378" cy="4792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771" t="66815" r="64975" b="11029"/>
          <a:stretch/>
        </p:blipFill>
        <p:spPr>
          <a:xfrm>
            <a:off x="122830" y="991340"/>
            <a:ext cx="2606722" cy="2279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830" y="2047164"/>
            <a:ext cx="2606721" cy="313899"/>
          </a:xfrm>
          <a:prstGeom prst="rect">
            <a:avLst/>
          </a:prstGeom>
          <a:noFill/>
          <a:ln w="5715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24E5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951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учасників з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особливими освітніми потребами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082" y="5461687"/>
            <a:ext cx="12096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Докладніше про умови участі в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ЗНО осіб 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з особливими потребами –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у наказі 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МОНУ/МОЗУ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від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29.08.2016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року № 1027/900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із змінами «Деякі 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питання участі в зовнішньому незалежному оцінюванні та вступних іспитах осіб, які мають певні захворювання та/або патологічні стани, інвалідність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» (додаток 2 – ПЕРЕЛІК особливих (спеціальних) умов, що створюються для осіб з особливими 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освітніми потребами в пунктах проведення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ЗНО)</a:t>
            </a:r>
            <a:endParaRPr lang="en-US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541" y="4661608"/>
            <a:ext cx="2345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24E5E"/>
                </a:solidFill>
                <a:latin typeface="Arial" panose="020B0604020202020204" pitchFamily="34" charset="0"/>
              </a:rPr>
              <a:t>Надсилається до Харківського РЦОЯО </a:t>
            </a:r>
          </a:p>
          <a:p>
            <a:pPr algn="ctr"/>
            <a:r>
              <a:rPr lang="ru-RU" sz="16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оригінал</a:t>
            </a:r>
            <a:r>
              <a:rPr lang="ru-RU" sz="1400" dirty="0" smtClean="0">
                <a:solidFill>
                  <a:srgbClr val="F24E5E"/>
                </a:solidFill>
                <a:latin typeface="Arial" panose="020B0604020202020204" pitchFamily="34" charset="0"/>
              </a:rPr>
              <a:t> довідки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01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медичного висновку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7109" t="19584" r="34987" b="12643"/>
          <a:stretch/>
        </p:blipFill>
        <p:spPr bwMode="auto">
          <a:xfrm>
            <a:off x="367468" y="573009"/>
            <a:ext cx="5050565" cy="621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1961" t="18106" r="9043" b="18421"/>
          <a:stretch/>
        </p:blipFill>
        <p:spPr>
          <a:xfrm>
            <a:off x="6284533" y="742269"/>
            <a:ext cx="5805753" cy="38265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363325" y="1788435"/>
            <a:ext cx="638175" cy="754740"/>
          </a:xfrm>
          <a:prstGeom prst="rect">
            <a:avLst/>
          </a:prstGeom>
          <a:noFill/>
          <a:ln w="28575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4211" y="2381250"/>
            <a:ext cx="10099114" cy="2207842"/>
          </a:xfrm>
          <a:prstGeom prst="straightConnector1">
            <a:avLst/>
          </a:prstGeom>
          <a:ln w="4445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9762" t="53271" r="51252" b="23195"/>
          <a:stretch/>
        </p:blipFill>
        <p:spPr>
          <a:xfrm>
            <a:off x="6284534" y="4714958"/>
            <a:ext cx="5812216" cy="207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99" t="42140" r="18557" b="34510"/>
          <a:stretch/>
        </p:blipFill>
        <p:spPr>
          <a:xfrm>
            <a:off x="34418" y="1635248"/>
            <a:ext cx="12157582" cy="26030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043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ЗФПО: повторне проходження ДПА 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01"/>
          <a:stretch/>
        </p:blipFill>
        <p:spPr bwMode="auto">
          <a:xfrm>
            <a:off x="259308" y="3467830"/>
            <a:ext cx="2315688" cy="33901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9308" y="5868537"/>
            <a:ext cx="2315688" cy="300251"/>
          </a:xfrm>
          <a:prstGeom prst="rect">
            <a:avLst/>
          </a:prstGeom>
          <a:noFill/>
          <a:ln w="57150">
            <a:solidFill>
              <a:srgbClr val="FC1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C175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3684" y="4966914"/>
            <a:ext cx="798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Спеціальний код буде розміщено з 01.02.2022 </a:t>
            </a:r>
          </a:p>
          <a:p>
            <a:pPr algn="ctr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сторінці «Керівникам закладів освіти» для ЗФПО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14728" y="6421726"/>
            <a:ext cx="215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Слайд для ЗФПО</a:t>
            </a:r>
            <a:endParaRPr lang="en-US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35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51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Підготовчі заходи до реєстрації на ЗНО-2022 в закладах освіти: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276503"/>
            <a:ext cx="11287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/>
            <a:r>
              <a:rPr lang="uk-UA" b="0" i="0" dirty="0" smtClean="0">
                <a:solidFill>
                  <a:srgbClr val="2A29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Ознайомитись до 01.02.2022 з розділом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реєстрації осіб, які виявили бажання пройти зовнішнє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оцінювання (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МОНУ від 10.01.2017 №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25);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/>
            <a:r>
              <a:rPr lang="uk-UA" b="0" i="0" dirty="0" smtClean="0">
                <a:solidFill>
                  <a:srgbClr val="2A29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Переглянути фільм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YouTube-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каналі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УЦОЯО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«Як зареєструватись на ЗНО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1950" indent="-36195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Ознайомитись із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утівником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учасника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ЗНО-2022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61950" indent="-361950" algn="just"/>
            <a:r>
              <a:rPr lang="ru-RU" b="0" i="0" dirty="0" smtClean="0">
                <a:solidFill>
                  <a:srgbClr val="2A29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Ознайомитись із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Методичними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матеріали для підготовки осіб, відповідальних у закладах освіти за формування комплектів реєстраційних документів учнів (слухачів, студентів), які складатимуть ДПА у формі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ЗНО;</a:t>
            </a:r>
          </a:p>
          <a:p>
            <a:pPr marL="361950" indent="-361950" algn="just"/>
            <a:r>
              <a:rPr lang="uk-UA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Вивчити стан наявності в підпорядкованих закладах осіб із особливими освітніми потребами;</a:t>
            </a:r>
          </a:p>
          <a:p>
            <a:pPr marL="361950" indent="-36195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Ознайомитись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01.02.2022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із Особливостями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реєстрації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2022 в розділі «Керівникам закладів освіти»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сайті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УЦОЯО;</a:t>
            </a:r>
            <a:endParaRPr lang="uk-UA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/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Опрацювати з 01.02.2022 програму реєстрації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використанням спеціального сервісу «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Зареєструватися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сайті УЦОЯО;</a:t>
            </a:r>
          </a:p>
          <a:p>
            <a:pPr marL="361950" indent="-361950"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Діяти під час реєстрації на ЗНО-2022 за алгоритмом наданим у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Пам’ятці відповідальній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особі в закладі освіти за формування комплектів реєстраційних документів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учнів;</a:t>
            </a:r>
          </a:p>
          <a:p>
            <a:pPr marL="361950" indent="-361950" algn="just"/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Тримати комунікаційний зв’язок із Харківським РЦОЯО у разі виникнення нестандартних ситуацій під час реєстрації на ЗНО-2022.</a:t>
            </a:r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41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33131" y="2671629"/>
            <a:ext cx="939765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адреса</a:t>
            </a:r>
            <a:endParaRPr kumimoji="1" lang="uk-UA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dirty="0">
                <a:solidFill>
                  <a:srgbClr val="F24E5E"/>
                </a:solidFill>
                <a:cs typeface="Arial" panose="020B0604020202020204" pitchFamily="34" charset="0"/>
              </a:rPr>
              <a:t>o</a:t>
            </a:r>
            <a:r>
              <a:rPr kumimoji="1" lang="en-US" altLang="ru-RU" sz="2800" dirty="0" smtClean="0">
                <a:solidFill>
                  <a:srgbClr val="F24E5E"/>
                </a:solidFill>
                <a:cs typeface="Arial" panose="020B0604020202020204" pitchFamily="34" charset="0"/>
              </a:rPr>
              <a:t>rg_metod@zno-kharkiv.org.ua</a:t>
            </a:r>
            <a:r>
              <a:rPr kumimoji="1" lang="uk-UA" altLang="ru-RU" sz="2800" dirty="0" smtClean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  <a:endParaRPr kumimoji="1" lang="en-US" altLang="ru-RU" sz="2800" dirty="0">
              <a:solidFill>
                <a:srgbClr val="F24E5E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374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Комунікація з Харківським РЦОЯО</a:t>
            </a:r>
            <a:endParaRPr lang="uk-UA" sz="26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16960" r="9036" b="16863"/>
          <a:stretch/>
        </p:blipFill>
        <p:spPr>
          <a:xfrm>
            <a:off x="209750" y="2465629"/>
            <a:ext cx="1758451" cy="1521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9824" y="865837"/>
            <a:ext cx="7862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kumimoji="1" lang="uk-UA" altLang="ru-R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Телефони організаційно-методичного відділу:</a:t>
            </a:r>
            <a:endParaRPr kumimoji="1" lang="uk-UA" alt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kumimoji="1" lang="uk-UA" altLang="ru-RU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(057</a:t>
            </a:r>
            <a:r>
              <a:rPr kumimoji="1" lang="uk-UA" altLang="ru-R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705-07-37</a:t>
            </a:r>
            <a:r>
              <a:rPr kumimoji="1" lang="uk-UA" altLang="ru-RU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097-832-34-96</a:t>
            </a:r>
            <a:endParaRPr kumimoji="1" lang="uk-UA" alt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7207" y="2448492"/>
            <a:ext cx="50817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kumimoji="1" lang="uk-UA" altLang="ru-RU" sz="1000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Поштова адреса</a:t>
            </a: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майдан Свободи, 6, </a:t>
            </a:r>
            <a:endParaRPr kumimoji="1" lang="uk-UA" alt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офіс </a:t>
            </a: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463, 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Харків, 61022</a:t>
            </a:r>
            <a:endParaRPr kumimoji="1" lang="ru-RU" alt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3" y="717505"/>
            <a:ext cx="1460986" cy="1306166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72445"/>
              </p:ext>
            </p:extLst>
          </p:nvPr>
        </p:nvGraphicFramePr>
        <p:xfrm>
          <a:off x="2139824" y="4423988"/>
          <a:ext cx="9374572" cy="137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572">
                  <a:extLst>
                    <a:ext uri="{9D8B030D-6E8A-4147-A177-3AD203B41FA5}">
                      <a16:colId xmlns:a16="http://schemas.microsoft.com/office/drawing/2014/main" val="4042258327"/>
                    </a:ext>
                  </a:extLst>
                </a:gridCol>
              </a:tblGrid>
              <a:tr h="403672">
                <a:tc>
                  <a:txBody>
                    <a:bodyPr/>
                    <a:lstStyle/>
                    <a:p>
                      <a:endParaRPr kumimoji="1" lang="uk-UA" sz="2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13767"/>
                  </a:ext>
                </a:extLst>
              </a:tr>
              <a:tr h="917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3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Zno2022kh</a:t>
                      </a:r>
                      <a:r>
                        <a:rPr kumimoji="1" lang="uk-UA" sz="4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</a:t>
                      </a:r>
                      <a:r>
                        <a:rPr kumimoji="1" lang="uk-UA" sz="3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ЗНО</a:t>
                      </a:r>
                      <a:r>
                        <a:rPr kumimoji="1" lang="en-US" sz="3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kumimoji="1" lang="uk-UA" sz="3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59797"/>
                  </a:ext>
                </a:extLst>
              </a:tr>
            </a:tbl>
          </a:graphicData>
        </a:graphic>
      </p:graphicFrame>
      <p:pic>
        <p:nvPicPr>
          <p:cNvPr id="16" name="Рисунок 15" descr="Значок телеграмма - Png картинки и иконки без фо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75" y="4978513"/>
            <a:ext cx="889483" cy="85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Instagram – Бесплатные иконки: социальные медиа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21875" b="-198"/>
          <a:stretch/>
        </p:blipFill>
        <p:spPr bwMode="auto">
          <a:xfrm>
            <a:off x="7659695" y="4978513"/>
            <a:ext cx="764728" cy="730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9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реєстрації осіб, які виявили бажання пройти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(наказ </a:t>
            </a: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10.01.2017 №</a:t>
            </a: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</a:t>
            </a:r>
            <a:endParaRPr lang="uk-U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207" t="18768" r="24764" b="36309"/>
          <a:stretch/>
        </p:blipFill>
        <p:spPr>
          <a:xfrm>
            <a:off x="514065" y="518615"/>
            <a:ext cx="11163869" cy="5421993"/>
          </a:xfrm>
          <a:prstGeom prst="rect">
            <a:avLst/>
          </a:prstGeom>
          <a:ln>
            <a:solidFill>
              <a:srgbClr val="8B8C8E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67533" y="5601913"/>
            <a:ext cx="2579427" cy="338695"/>
          </a:xfrm>
          <a:prstGeom prst="rect">
            <a:avLst/>
          </a:prstGeom>
          <a:noFill/>
          <a:ln w="3810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14064" y="6211669"/>
            <a:ext cx="1116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</a:t>
            </a:r>
            <a:r>
              <a:rPr lang="en-US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реєстрації осіб, які виявили бажання пройти зовнішнє оцінювання</a:t>
            </a:r>
            <a:endParaRPr lang="en-US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qrcoder.ru/code/?https%3A%2F%2Fzakon.rada.gov.ua%2Flaws%2Fshow%2Fz0118-17%23Text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8" y="60050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7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92781"/>
              </p:ext>
            </p:extLst>
          </p:nvPr>
        </p:nvGraphicFramePr>
        <p:xfrm>
          <a:off x="567532" y="663758"/>
          <a:ext cx="11056935" cy="588585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056935">
                  <a:extLst>
                    <a:ext uri="{9D8B030D-6E8A-4147-A177-3AD203B41FA5}">
                      <a16:colId xmlns:a16="http://schemas.microsoft.com/office/drawing/2014/main" val="3492125876"/>
                    </a:ext>
                  </a:extLst>
                </a:gridCol>
              </a:tblGrid>
              <a:tr h="524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Обласні органи управління освітою</a:t>
                      </a:r>
                      <a:endParaRPr lang="ru-RU" sz="2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739355"/>
                  </a:ext>
                </a:extLst>
              </a:tr>
              <a:tr h="877889">
                <a:tc>
                  <a:txBody>
                    <a:bodyPr/>
                    <a:lstStyle/>
                    <a:p>
                      <a:pPr marL="0" indent="714375" algn="just"/>
                      <a:r>
                        <a:rPr lang="uk-UA" sz="22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координують дії з регіональними центрами та організовують здійснення заходів місцевими органами управління освітою, закладами освіти</a:t>
                      </a:r>
                      <a:r>
                        <a:rPr lang="uk-UA" sz="2200" kern="12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щодо організації та проведення зовнішнього незалежного оцінювання</a:t>
                      </a:r>
                      <a:endParaRPr lang="uk-UA" sz="2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0040123"/>
                  </a:ext>
                </a:extLst>
              </a:tr>
              <a:tr h="545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 освіти (реєстрація/перереєстрація)</a:t>
                      </a:r>
                      <a:endParaRPr lang="uk-UA" sz="2200" b="1" kern="12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1473482107"/>
                  </a:ext>
                </a:extLst>
              </a:tr>
              <a:tr h="914537">
                <a:tc>
                  <a:txBody>
                    <a:bodyPr/>
                    <a:lstStyle/>
                    <a:p>
                      <a:pPr marL="0" indent="714375" algn="just">
                        <a:spcAft>
                          <a:spcPts val="750"/>
                        </a:spcAft>
                      </a:pPr>
                      <a:r>
                        <a:rPr lang="ru-RU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1) </a:t>
                      </a:r>
                      <a:r>
                        <a:rPr lang="uk-UA" sz="22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отримує від випускників реєстраційні документи та формує список осіб, які проходитимуть державну підсумкову атестацію за освітній рівень повної загальної середньої освіти у формі зовнішнього незалежного оцінювання;</a:t>
                      </a:r>
                      <a:endParaRPr lang="uk-UA" sz="2200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2879972020"/>
                  </a:ext>
                </a:extLst>
              </a:tr>
              <a:tr h="914537">
                <a:tc>
                  <a:txBody>
                    <a:bodyPr/>
                    <a:lstStyle/>
                    <a:p>
                      <a:pPr marL="0" marR="0" indent="7143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uk-UA" sz="22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надсилає</a:t>
                      </a:r>
                      <a:r>
                        <a:rPr lang="ru-RU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поштою в установлені строки до регіонального центру засвідчений підписом керівника та печаткою (за наявності) закладу освіти список випускників і комплекти реєстраційних документів. Дата подання визначається за відбитком штемпеля відправлення на поштовому конверті;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2171662414"/>
                  </a:ext>
                </a:extLst>
              </a:tr>
              <a:tr h="1188899">
                <a:tc>
                  <a:txBody>
                    <a:bodyPr/>
                    <a:lstStyle/>
                    <a:p>
                      <a:pPr marL="0" indent="717550" algn="just" fontAlgn="base"/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3) забезпечує вручення </a:t>
                      </a:r>
                      <a:r>
                        <a:rPr lang="uk-UA" sz="22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випускникам індивідуальних конвертів, які містять</a:t>
                      </a:r>
                      <a:r>
                        <a:rPr lang="ru-RU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79388" algn="just" fontAlgn="base"/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Сертифікат</a:t>
                      </a:r>
                      <a:endParaRPr lang="ru-RU" sz="22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179388" algn="just" fontAlgn="base"/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реєстраційне повідомлення учасника зовнішнього незалежного оцінювання</a:t>
                      </a:r>
                      <a:endParaRPr lang="ru-RU" sz="22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73824026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12192000" cy="477054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Суб’єкти проведення реєстрації та </a:t>
            </a:r>
            <a:r>
              <a:rPr lang="uk-UA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 </a:t>
            </a:r>
            <a:r>
              <a:rPr lang="uk-UA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функції 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10.01.2017 №</a:t>
            </a: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</a:t>
            </a:r>
          </a:p>
        </p:txBody>
      </p:sp>
    </p:spTree>
    <p:extLst>
      <p:ext uri="{BB962C8B-B14F-4D97-AF65-F5344CB8AC3E}">
        <p14:creationId xmlns:p14="http://schemas.microsoft.com/office/powerpoint/2010/main" val="31117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ОУО ТГ стану реєстрації 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6376" y="630348"/>
            <a:ext cx="887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0" lvl="0" algn="ctr"/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Сервіс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«Керівникам закладів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освіти» </a:t>
            </a:r>
          </a:p>
          <a:p>
            <a:pPr marR="285750" lvl="0"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 - для керівників ОУО ТГ (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логіном та паролем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керівника)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3"/>
            <a:ext cx="2315688" cy="6232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540566" y="1362336"/>
            <a:ext cx="788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 надає можливість відслідковувати хід реєстрації </a:t>
            </a:r>
          </a:p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 ЗЗСО району/міста: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3" y="2909209"/>
            <a:ext cx="2208019" cy="350304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0622" t="18789" r="20273" b="4262"/>
          <a:stretch/>
        </p:blipFill>
        <p:spPr>
          <a:xfrm>
            <a:off x="4109539" y="2008667"/>
            <a:ext cx="6523629" cy="4777405"/>
          </a:xfrm>
          <a:prstGeom prst="rect">
            <a:avLst/>
          </a:prstGeom>
          <a:ln>
            <a:solidFill>
              <a:srgbClr val="8B8C8E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202190" y="2809702"/>
            <a:ext cx="706582" cy="3976369"/>
          </a:xfrm>
          <a:prstGeom prst="rect">
            <a:avLst/>
          </a:prstGeom>
          <a:noFill/>
          <a:ln w="57150">
            <a:solidFill>
              <a:srgbClr val="FC1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C17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закладу освіти стану </a:t>
            </a:r>
            <a:r>
              <a:rPr lang="uk-U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реєстрації 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3"/>
            <a:ext cx="2315688" cy="6232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3" y="2909209"/>
            <a:ext cx="2208019" cy="350304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0174" t="17728" r="19154" b="37164"/>
          <a:stretch/>
        </p:blipFill>
        <p:spPr>
          <a:xfrm>
            <a:off x="2538483" y="693648"/>
            <a:ext cx="9333380" cy="3903258"/>
          </a:xfrm>
          <a:prstGeom prst="rect">
            <a:avLst/>
          </a:prstGeom>
          <a:ln>
            <a:solidFill>
              <a:srgbClr val="8B8C8E"/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114385" y="3820187"/>
            <a:ext cx="3506525" cy="0"/>
          </a:xfrm>
          <a:prstGeom prst="line">
            <a:avLst/>
          </a:prstGeom>
          <a:ln w="381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69232" y="5083508"/>
            <a:ext cx="9333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85750"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Сервісі з 01.02.2022 буде розміщено: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285750" lvl="0" algn="just"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зразки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документів, які необхідні для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реєстрації;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285750" lvl="0" algn="just">
              <a:spcAft>
                <a:spcPts val="0"/>
              </a:spcAft>
            </a:pPr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інформацію </a:t>
            </a:r>
            <a:r>
              <a:rPr lang="uk-UA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 механізм реєстрації учнів, які не мають паспорта, для проходження державної підсумкової атестації у формі зовнішнього </a:t>
            </a:r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оцінювання.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68" y="-23305"/>
            <a:ext cx="1218373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до реєстрації (методичні рекомендації) 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2872" y="948729"/>
            <a:ext cx="6482684" cy="516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800"/>
              </a:spcAft>
            </a:pPr>
            <a:r>
              <a:rPr lang="uk-UA" b="1" dirty="0" smtClean="0">
                <a:solidFill>
                  <a:srgbClr val="F24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ХРЦОЯО:</a:t>
            </a:r>
          </a:p>
          <a:p>
            <a:pPr marL="450215" algn="just">
              <a:lnSpc>
                <a:spcPct val="115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Методичні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матеріали для підготовки осіб, відповідальних у закладах освіти за формування комплектів реєстраційних документів учнів (слухачів, студентів), які складатимуть ДПА у формі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ЗНО, у т.ч. </a:t>
            </a:r>
            <a:r>
              <a:rPr lang="uk-UA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Пам’ятка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відповідальній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особі в закладі освіти за формування комплектів реєстраційних документів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учнів.</a:t>
            </a:r>
            <a:endParaRPr lang="uk-U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15000"/>
              </a:lnSpc>
              <a:spcAft>
                <a:spcPts val="800"/>
              </a:spcAft>
            </a:pPr>
            <a:r>
              <a:rPr lang="uk-UA" b="1" dirty="0" smtClean="0">
                <a:solidFill>
                  <a:srgbClr val="F24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УЦОЯО: </a:t>
            </a:r>
          </a:p>
          <a:p>
            <a:pPr marL="450215" algn="just">
              <a:lnSpc>
                <a:spcPct val="115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Інформація про процедуру реєстрації на сайті УЦОЯО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https://testportal.gov.ua/registr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0215" algn="just">
              <a:lnSpc>
                <a:spcPct val="115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Матеріали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УЦОЯО щодо реєстрації на ЗНО-2022 (витяг із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Путівника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учасника ЗНО-2022)</a:t>
            </a:r>
          </a:p>
          <a:p>
            <a:pPr marL="450215" algn="just">
              <a:lnSpc>
                <a:spcPct val="115000"/>
              </a:lnSpc>
              <a:spcAft>
                <a:spcPts val="80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7015" y="5685385"/>
            <a:ext cx="5948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Відеокоментар </a:t>
            </a:r>
            <a:r>
              <a:rPr lang="uk-UA" alt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УЦОЯО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YouTube-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каналі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«Як зареєструватись на ЗНО»</a:t>
            </a:r>
            <a:endParaRPr lang="uk-UA" altLang="ru-RU" dirty="0">
              <a:solidFill>
                <a:srgbClr val="8B8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8011" t="18258" r="17586" b="19121"/>
          <a:stretch/>
        </p:blipFill>
        <p:spPr>
          <a:xfrm>
            <a:off x="283170" y="733310"/>
            <a:ext cx="5488397" cy="3001765"/>
          </a:xfrm>
          <a:prstGeom prst="rect">
            <a:avLst/>
          </a:prstGeom>
          <a:ln w="38100">
            <a:solidFill>
              <a:srgbClr val="8B8C8E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9652" t="11360" r="29900" b="4660"/>
          <a:stretch/>
        </p:blipFill>
        <p:spPr>
          <a:xfrm>
            <a:off x="168551" y="3009471"/>
            <a:ext cx="3099647" cy="36200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51294" t="18789" r="16617" b="7446"/>
          <a:stretch/>
        </p:blipFill>
        <p:spPr>
          <a:xfrm>
            <a:off x="3027368" y="3426331"/>
            <a:ext cx="2565504" cy="3317255"/>
          </a:xfrm>
          <a:prstGeom prst="rect">
            <a:avLst/>
          </a:prstGeom>
          <a:ln w="38100">
            <a:solidFill>
              <a:srgbClr val="FC1753"/>
            </a:solidFill>
          </a:ln>
        </p:spPr>
      </p:pic>
    </p:spTree>
    <p:extLst>
      <p:ext uri="{BB962C8B-B14F-4D97-AF65-F5344CB8AC3E}">
        <p14:creationId xmlns:p14="http://schemas.microsoft.com/office/powerpoint/2010/main" val="28668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4"/>
          <p:cNvSpPr txBox="1">
            <a:spLocks/>
          </p:cNvSpPr>
          <p:nvPr/>
        </p:nvSpPr>
        <p:spPr>
          <a:xfrm>
            <a:off x="393397" y="523220"/>
            <a:ext cx="11543230" cy="257770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E52754"/>
              </a:buClr>
              <a:buNone/>
              <a:defRPr/>
            </a:pPr>
            <a:r>
              <a:rPr lang="uk-UA" sz="4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початку реєстрації попрацювати з </a:t>
            </a:r>
            <a:r>
              <a:rPr lang="uk-UA" sz="40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програмою на сайті УЦОЯО</a:t>
            </a:r>
            <a:endParaRPr lang="uk-UA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E52754"/>
              </a:buClr>
              <a:buNone/>
              <a:defRPr/>
            </a:pPr>
            <a:r>
              <a:rPr lang="uk-UA" sz="4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лютого 2022 року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до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427" t="9254" r="18559" b="39455"/>
          <a:stretch/>
        </p:blipFill>
        <p:spPr>
          <a:xfrm>
            <a:off x="1285337" y="2539748"/>
            <a:ext cx="10155986" cy="42115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85337" y="5410285"/>
            <a:ext cx="4615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>
                  <a:solidFill>
                    <a:srgbClr val="F24E5E"/>
                  </a:solidFill>
                </a:ln>
                <a:solidFill>
                  <a:srgbClr val="F24E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!</a:t>
            </a:r>
            <a:endParaRPr lang="ru-RU" sz="6600" b="0" cap="none" spc="0" dirty="0">
              <a:ln w="0">
                <a:solidFill>
                  <a:srgbClr val="F24E5E"/>
                </a:solidFill>
              </a:ln>
              <a:solidFill>
                <a:srgbClr val="F24E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portal.gov.ua/wp-content/uploads/2021/11/U-2020-rotsi-zavershuyete-navchannya-v-zakladi-zagalnoyi-serednoyi-osvity-shkola-gimnaziya-litsej-tosh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28" y="2592911"/>
            <a:ext cx="8224166" cy="3952289"/>
          </a:xfrm>
          <a:prstGeom prst="rect">
            <a:avLst/>
          </a:prstGeom>
          <a:noFill/>
          <a:ln>
            <a:solidFill>
              <a:srgbClr val="8B8C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Обрання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категорії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428" t="57131" r="18184" b="25692"/>
          <a:stretch/>
        </p:blipFill>
        <p:spPr>
          <a:xfrm>
            <a:off x="391235" y="631426"/>
            <a:ext cx="11409530" cy="17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15294</TotalTime>
  <Words>1476</Words>
  <Application>Microsoft Office PowerPoint</Application>
  <PresentationFormat>Широкоэкранный</PresentationFormat>
  <Paragraphs>181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Mistral</vt:lpstr>
      <vt:lpstr>Monotype Corsiva</vt:lpstr>
      <vt:lpstr>Open Sans Light</vt:lpstr>
      <vt:lpstr>Times New Roman</vt:lpstr>
      <vt:lpstr>Тема Office</vt:lpstr>
      <vt:lpstr>Харківський регіональний центр оцінювання якості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Валерия А. Ханикова</cp:lastModifiedBy>
  <cp:revision>555</cp:revision>
  <cp:lastPrinted>2020-01-17T08:39:43Z</cp:lastPrinted>
  <dcterms:created xsi:type="dcterms:W3CDTF">2019-04-04T08:53:31Z</dcterms:created>
  <dcterms:modified xsi:type="dcterms:W3CDTF">2022-01-19T13:35:40Z</dcterms:modified>
</cp:coreProperties>
</file>