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608" r:id="rId3"/>
    <p:sldId id="794" r:id="rId4"/>
    <p:sldId id="800" r:id="rId5"/>
    <p:sldId id="799" r:id="rId6"/>
    <p:sldId id="801" r:id="rId7"/>
    <p:sldId id="802" r:id="rId8"/>
    <p:sldId id="803" r:id="rId9"/>
    <p:sldId id="805" r:id="rId10"/>
    <p:sldId id="806" r:id="rId11"/>
    <p:sldId id="807" r:id="rId12"/>
    <p:sldId id="808" r:id="rId13"/>
    <p:sldId id="809" r:id="rId14"/>
    <p:sldId id="810" r:id="rId15"/>
    <p:sldId id="811" r:id="rId16"/>
    <p:sldId id="795" r:id="rId17"/>
    <p:sldId id="796" r:id="rId18"/>
    <p:sldId id="812" r:id="rId19"/>
    <p:sldId id="797" r:id="rId20"/>
    <p:sldId id="699" r:id="rId21"/>
    <p:sldId id="813" r:id="rId22"/>
    <p:sldId id="472" r:id="rId23"/>
    <p:sldId id="473" r:id="rId24"/>
  </p:sldIdLst>
  <p:sldSz cx="14400213" cy="8099425"/>
  <p:notesSz cx="6858000" cy="9144000"/>
  <p:defaultTextStyle>
    <a:defPPr>
      <a:defRPr lang="nl-NL"/>
    </a:defPPr>
    <a:lvl1pPr marL="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86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727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592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45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32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18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04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8911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B9BD5"/>
    <a:srgbClr val="3F51B5"/>
    <a:srgbClr val="009688"/>
    <a:srgbClr val="2E75B6"/>
    <a:srgbClr val="00BCF1"/>
    <a:srgbClr val="F44336"/>
    <a:srgbClr val="FF5722"/>
    <a:srgbClr val="4CAF50"/>
    <a:srgbClr val="6C992B"/>
    <a:srgbClr val="FF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із теми 2 –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1" autoAdjust="0"/>
    <p:restoredTop sz="94660"/>
  </p:normalViewPr>
  <p:slideViewPr>
    <p:cSldViewPr snapToGrid="0">
      <p:cViewPr varScale="1">
        <p:scale>
          <a:sx n="58" d="100"/>
          <a:sy n="58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F47D-97CC-44E4-A185-7F6298C878C2}" type="datetimeFigureOut">
              <a:rPr lang="uk-UA" smtClean="0"/>
              <a:t>20.03.2017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399A-B587-42BB-B4A2-B5768FCE614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5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2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2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2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622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7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4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39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9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488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1"/>
            <a:ext cx="12420184" cy="1565514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2958540"/>
            <a:ext cx="6091965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408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009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557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9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0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94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9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83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49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6" y="431220"/>
            <a:ext cx="9135135" cy="686388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81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8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3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0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9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8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46C2-E70E-41E8-B8D2-5438C7F4DB69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6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 dir="u"/>
  </p:transition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fizikanova.com.ua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увати 10"/>
          <p:cNvGrpSpPr/>
          <p:nvPr/>
        </p:nvGrpSpPr>
        <p:grpSpPr>
          <a:xfrm>
            <a:off x="3007087" y="7141267"/>
            <a:ext cx="8386035" cy="469706"/>
            <a:chOff x="324512" y="7240705"/>
            <a:chExt cx="7100680" cy="397713"/>
          </a:xfrm>
          <a:solidFill>
            <a:srgbClr val="3F51B5"/>
          </a:solidFill>
          <a:effectLst/>
        </p:grpSpPr>
        <p:sp>
          <p:nvSpPr>
            <p:cNvPr id="12" name="Rounded Rectangle 16">
              <a:hlinkClick r:id="rId2"/>
            </p:cNvPr>
            <p:cNvSpPr/>
            <p:nvPr/>
          </p:nvSpPr>
          <p:spPr>
            <a:xfrm>
              <a:off x="324512" y="7240705"/>
              <a:ext cx="7100680" cy="397713"/>
            </a:xfrm>
            <a:prstGeom prst="rect">
              <a:avLst/>
            </a:prstGeom>
            <a:grpFill/>
            <a:ln w="6350" cmpd="sng">
              <a:solidFill>
                <a:srgbClr val="3F51B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079906"/>
              <a:r>
                <a:rPr lang="en-US" sz="2362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www.fizikanova.com.ua</a:t>
              </a:r>
            </a:p>
          </p:txBody>
        </p:sp>
        <p:pic>
          <p:nvPicPr>
            <p:cNvPr id="13" name="Picture 17" descr="ios7-search-strong_w.png">
              <a:hlinkClick r:id="rId2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939" y="7308732"/>
              <a:ext cx="261663" cy="261663"/>
            </a:xfrm>
            <a:prstGeom prst="rect">
              <a:avLst/>
            </a:prstGeom>
            <a:grpFill/>
            <a:ln>
              <a:solidFill>
                <a:srgbClr val="3F51B5"/>
              </a:solidFill>
            </a:ln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351299" y="156442"/>
            <a:ext cx="5130752" cy="1291171"/>
          </a:xfrm>
          <a:prstGeom prst="rect">
            <a:avLst/>
          </a:prstGeom>
        </p:spPr>
        <p:txBody>
          <a:bodyPr vert="horz" lIns="170056" tIns="85027" rIns="170056" bIns="85027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3498DB"/>
                </a:solidFill>
                <a:latin typeface="Segoe UI Semilight"/>
                <a:ea typeface="+mj-ea"/>
                <a:cs typeface="Segoe UI Semilight"/>
              </a:defRPr>
            </a:lvl1pPr>
          </a:lstStyle>
          <a:p>
            <a:pPr algn="l" defTabSz="539953"/>
            <a:r>
              <a:rPr lang="uk-UA" sz="5500" dirty="0">
                <a:solidFill>
                  <a:srgbClr val="3F51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 46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22" y="1634370"/>
            <a:ext cx="14398977" cy="4947016"/>
          </a:xfrm>
          <a:prstGeom prst="rect">
            <a:avLst/>
          </a:prstGeom>
          <a:solidFill>
            <a:srgbClr val="3F51B5"/>
          </a:solidFill>
          <a:ln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711" y="1845621"/>
            <a:ext cx="5130752" cy="452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60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Розрахунок</a:t>
            </a:r>
            <a:r>
              <a:rPr lang="ru-RU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опору </a:t>
            </a:r>
            <a:r>
              <a:rPr lang="ru-RU" sz="60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провідника</a:t>
            </a:r>
            <a:r>
              <a:rPr lang="ru-RU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ru-RU" sz="60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Питомий</a:t>
            </a:r>
            <a:r>
              <a:rPr lang="ru-RU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опір</a:t>
            </a:r>
            <a:r>
              <a:rPr lang="ru-RU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речовини</a:t>
            </a:r>
            <a:endParaRPr lang="uk-UA" sz="6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36" y="6576"/>
            <a:ext cx="4025635" cy="1587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463" y="2357048"/>
            <a:ext cx="8331757" cy="35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91" y="1039297"/>
            <a:ext cx="10815307" cy="70601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Питомий опір провідника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76119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419589" y="1495991"/>
            <a:ext cx="5898084" cy="5362557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Реостат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пристрій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змінним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опором,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призначений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регулювання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 в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електричному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uk-UA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Реостат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29" y="1495992"/>
            <a:ext cx="7552897" cy="536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4025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Реостат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5" name="Button Color - Down"/>
          <p:cNvSpPr/>
          <p:nvPr/>
        </p:nvSpPr>
        <p:spPr>
          <a:xfrm>
            <a:off x="471475" y="6396177"/>
            <a:ext cx="3344801" cy="629261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 6 – клеми</a:t>
            </a:r>
          </a:p>
        </p:txBody>
      </p:sp>
      <p:sp>
        <p:nvSpPr>
          <p:cNvPr id="16" name="Button Color - Down"/>
          <p:cNvSpPr/>
          <p:nvPr/>
        </p:nvSpPr>
        <p:spPr>
          <a:xfrm>
            <a:off x="423128" y="1240282"/>
            <a:ext cx="13811346" cy="85796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Двоконтактний</a:t>
            </a:r>
            <a:r>
              <a:rPr lang="uk-UA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повзунковий реостат</a:t>
            </a:r>
          </a:p>
        </p:txBody>
      </p:sp>
      <p:pic>
        <p:nvPicPr>
          <p:cNvPr id="25" name="Рисунок 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9" y="2393646"/>
            <a:ext cx="9397361" cy="370535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Button Color - Down"/>
          <p:cNvSpPr/>
          <p:nvPr/>
        </p:nvSpPr>
        <p:spPr>
          <a:xfrm>
            <a:off x="4342466" y="6397957"/>
            <a:ext cx="6525750" cy="627481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– керамічний циліндр</a:t>
            </a:r>
          </a:p>
        </p:txBody>
      </p:sp>
      <p:sp>
        <p:nvSpPr>
          <p:cNvPr id="31" name="Button Color - Down"/>
          <p:cNvSpPr/>
          <p:nvPr/>
        </p:nvSpPr>
        <p:spPr>
          <a:xfrm>
            <a:off x="11394406" y="6397957"/>
            <a:ext cx="2637641" cy="627481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–дріт </a:t>
            </a:r>
          </a:p>
        </p:txBody>
      </p:sp>
      <p:sp>
        <p:nvSpPr>
          <p:cNvPr id="32" name="Button Color - Down"/>
          <p:cNvSpPr/>
          <p:nvPr/>
        </p:nvSpPr>
        <p:spPr>
          <a:xfrm>
            <a:off x="2195603" y="7368663"/>
            <a:ext cx="3436139" cy="627481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– повзунок</a:t>
            </a:r>
          </a:p>
        </p:txBody>
      </p:sp>
      <p:sp>
        <p:nvSpPr>
          <p:cNvPr id="33" name="Button Color - Down"/>
          <p:cNvSpPr/>
          <p:nvPr/>
        </p:nvSpPr>
        <p:spPr>
          <a:xfrm>
            <a:off x="6157932" y="7368662"/>
            <a:ext cx="6049754" cy="627481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– металевий стрижень</a:t>
            </a:r>
          </a:p>
        </p:txBody>
      </p:sp>
      <p:grpSp>
        <p:nvGrpSpPr>
          <p:cNvPr id="11" name="Групувати 10"/>
          <p:cNvGrpSpPr/>
          <p:nvPr/>
        </p:nvGrpSpPr>
        <p:grpSpPr>
          <a:xfrm>
            <a:off x="10167816" y="3572998"/>
            <a:ext cx="3864231" cy="1208545"/>
            <a:chOff x="9816950" y="3503486"/>
            <a:chExt cx="3864231" cy="1208545"/>
          </a:xfrm>
        </p:grpSpPr>
        <p:cxnSp>
          <p:nvCxnSpPr>
            <p:cNvPr id="3" name="Пряма сполучна лінія 2"/>
            <p:cNvCxnSpPr/>
            <p:nvPr/>
          </p:nvCxnSpPr>
          <p:spPr>
            <a:xfrm>
              <a:off x="9816950" y="4356867"/>
              <a:ext cx="1338730" cy="0"/>
            </a:xfrm>
            <a:prstGeom prst="line">
              <a:avLst/>
            </a:prstGeom>
            <a:ln w="76200">
              <a:solidFill>
                <a:srgbClr val="5B9B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 зі стрілкою 7"/>
            <p:cNvCxnSpPr/>
            <p:nvPr/>
          </p:nvCxnSpPr>
          <p:spPr>
            <a:xfrm>
              <a:off x="12005042" y="3503486"/>
              <a:ext cx="0" cy="558088"/>
            </a:xfrm>
            <a:prstGeom prst="straightConnector1">
              <a:avLst/>
            </a:prstGeom>
            <a:ln w="762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 сполучна лінія 37"/>
            <p:cNvCxnSpPr/>
            <p:nvPr/>
          </p:nvCxnSpPr>
          <p:spPr>
            <a:xfrm>
              <a:off x="12005042" y="3503486"/>
              <a:ext cx="1676139" cy="0"/>
            </a:xfrm>
            <a:prstGeom prst="line">
              <a:avLst/>
            </a:prstGeom>
            <a:ln w="76200">
              <a:solidFill>
                <a:srgbClr val="5B9B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кутник 9"/>
            <p:cNvSpPr/>
            <p:nvPr/>
          </p:nvSpPr>
          <p:spPr>
            <a:xfrm>
              <a:off x="11155680" y="4061574"/>
              <a:ext cx="1762034" cy="65045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5B9B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795769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Реостат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6" y="1665822"/>
            <a:ext cx="14031706" cy="50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32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Реостат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6" name="Button Color - Down"/>
          <p:cNvSpPr/>
          <p:nvPr/>
        </p:nvSpPr>
        <p:spPr>
          <a:xfrm>
            <a:off x="1660946" y="1236722"/>
            <a:ext cx="11078319" cy="85796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Важільний (секційний) реостат</a:t>
            </a:r>
          </a:p>
        </p:txBody>
      </p:sp>
      <p:pic>
        <p:nvPicPr>
          <p:cNvPr id="24" name="Рисунок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21" y="2268677"/>
            <a:ext cx="3940549" cy="5830748"/>
          </a:xfrm>
          <a:prstGeom prst="rect">
            <a:avLst/>
          </a:prstGeom>
        </p:spPr>
      </p:pic>
      <p:pic>
        <p:nvPicPr>
          <p:cNvPr id="2050" name="Picture 2" descr="Результат пошуку зображень за запитом &quot;важільний реостат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82" y="2332384"/>
            <a:ext cx="7508953" cy="56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463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6" name="Button Color - Down"/>
          <p:cNvSpPr/>
          <p:nvPr/>
        </p:nvSpPr>
        <p:spPr>
          <a:xfrm>
            <a:off x="670362" y="2263558"/>
            <a:ext cx="6279138" cy="4343719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uk-UA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Обчисліть опір 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алюмінієвого</a:t>
            </a:r>
            <a:r>
              <a:rPr lang="uk-UA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дроту довжиною 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 см </a:t>
            </a:r>
            <a:r>
              <a:rPr lang="uk-UA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площею поперечного перерізу 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0,4 мм</a:t>
            </a:r>
            <a:r>
              <a:rPr lang="uk-UA" sz="4400" b="1" baseline="30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3600" b="1" dirty="0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Результат пошуку зображень за запитом &quot;алюминиевый провод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03" y="1644950"/>
            <a:ext cx="5773331" cy="57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121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6" name="Button Color - Down"/>
          <p:cNvSpPr/>
          <p:nvPr/>
        </p:nvSpPr>
        <p:spPr>
          <a:xfrm>
            <a:off x="670362" y="1585133"/>
            <a:ext cx="7382258" cy="505164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В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освітлювальній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мережі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будинку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використали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м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мідного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дроту,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850 мОм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Яка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поперечного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перерізу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цього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дроту?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 descr="Результат пошуку зображень за запитом &quot;медний провод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681" y="172970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162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419589" y="1259916"/>
            <a:ext cx="8385148" cy="6326824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Ніхромова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спіраль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нагрівника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електроплитки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повинна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 Ом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бути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ніхромовий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дріт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площею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перерізу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1079906"/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0,2 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мм</a:t>
            </a:r>
            <a:r>
              <a:rPr lang="uk-UA" sz="4400" b="1" baseline="30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щоб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виготовити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спіраль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5122" name="Picture 2" descr="Результат пошуку зображень за запитом &quot;нихромовая спираль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77" y="2034145"/>
            <a:ext cx="4677420" cy="467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9023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6" name="Button Color - Down"/>
          <p:cNvSpPr/>
          <p:nvPr/>
        </p:nvSpPr>
        <p:spPr>
          <a:xfrm>
            <a:off x="419589" y="1318458"/>
            <a:ext cx="8237665" cy="5995539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У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лабораторних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роботах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використовуються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мідні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з’єднувальні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проводи,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перерізу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uk-UA" sz="4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мм</a:t>
            </a:r>
            <a:r>
              <a:rPr lang="uk-UA" sz="4000" b="1" baseline="30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Сила струму в них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досягає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А.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Яка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напруга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такому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проводі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довжина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см</a:t>
            </a:r>
            <a:endParaRPr lang="uk-UA" sz="40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581" y="2949451"/>
            <a:ext cx="4935580" cy="273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976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Бесіда за питаннями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	Як довести,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прямо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пропорційний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300" y="3443987"/>
            <a:ext cx="13785010" cy="1295923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	Як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поперечного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перерізу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Button Color - Down"/>
          <p:cNvSpPr/>
          <p:nvPr/>
        </p:nvSpPr>
        <p:spPr>
          <a:xfrm>
            <a:off x="293300" y="5387979"/>
            <a:ext cx="13785010" cy="1295923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За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формулою </a:t>
            </a:r>
          </a:p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обчислюють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859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419589" y="2324493"/>
            <a:ext cx="6686828" cy="4989504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ru-RU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Електричний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фізична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величина, яка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характеризує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властивість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провідника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протидіяти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проходженню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струму.</a:t>
            </a:r>
            <a:endParaRPr kumimoji="0" lang="uk-UA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Проблемні питання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335" y="1638228"/>
            <a:ext cx="6627058" cy="3727720"/>
          </a:xfrm>
          <a:prstGeom prst="rect">
            <a:avLst/>
          </a:prstGeom>
        </p:spPr>
      </p:pic>
      <p:sp>
        <p:nvSpPr>
          <p:cNvPr id="21" name="Button Color - Down"/>
          <p:cNvSpPr/>
          <p:nvPr/>
        </p:nvSpPr>
        <p:spPr>
          <a:xfrm>
            <a:off x="1382693" y="1253732"/>
            <a:ext cx="4760620" cy="805431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знаємо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7437567" y="5735155"/>
            <a:ext cx="6542594" cy="146858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sz="44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7237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21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Бесіда за питаннями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питомий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300" y="3443987"/>
            <a:ext cx="13785010" cy="1295923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реостат?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Button Color - Down"/>
          <p:cNvSpPr/>
          <p:nvPr/>
        </p:nvSpPr>
        <p:spPr>
          <a:xfrm>
            <a:off x="293300" y="5387979"/>
            <a:ext cx="13785010" cy="1295923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реостатів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Чим вони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відрізняються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один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одного?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31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8126" y="-551609"/>
            <a:ext cx="14685665" cy="4894872"/>
          </a:xfrm>
          <a:prstGeom prst="rect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511" dirty="0"/>
          </a:p>
        </p:txBody>
      </p:sp>
      <p:sp>
        <p:nvSpPr>
          <p:cNvPr id="7" name="Rectangle 53"/>
          <p:cNvSpPr/>
          <p:nvPr/>
        </p:nvSpPr>
        <p:spPr>
          <a:xfrm>
            <a:off x="2255521" y="848918"/>
            <a:ext cx="9845040" cy="2773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56"/>
          <p:cNvSpPr/>
          <p:nvPr/>
        </p:nvSpPr>
        <p:spPr>
          <a:xfrm>
            <a:off x="2255520" y="3622513"/>
            <a:ext cx="9845041" cy="44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Button Color - Down"/>
          <p:cNvSpPr/>
          <p:nvPr/>
        </p:nvSpPr>
        <p:spPr>
          <a:xfrm>
            <a:off x="2842033" y="1171417"/>
            <a:ext cx="8845346" cy="2128600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Домашнє завдання</a:t>
            </a:r>
            <a:endParaRPr lang="nl-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242729" y="3945013"/>
            <a:ext cx="12043954" cy="3361559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Вивчити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§ 30, </a:t>
            </a:r>
          </a:p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Вправа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№ 30 (2, 4)</a:t>
            </a:r>
            <a:endParaRPr lang="uk-UA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644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dube.info/img/wallpaperMaterialDesig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4398977" cy="809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3"/>
          <p:cNvSpPr/>
          <p:nvPr/>
        </p:nvSpPr>
        <p:spPr>
          <a:xfrm>
            <a:off x="6737735" y="3399657"/>
            <a:ext cx="6928389" cy="425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Button Color - Normal"/>
          <p:cNvSpPr/>
          <p:nvPr/>
        </p:nvSpPr>
        <p:spPr>
          <a:xfrm>
            <a:off x="1844592" y="4757666"/>
            <a:ext cx="6114409" cy="1534861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  <a:endParaRPr lang="nl-NL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74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14" y="4394915"/>
            <a:ext cx="2832625" cy="3368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542" y="4487532"/>
            <a:ext cx="2660328" cy="3275729"/>
          </a:xfrm>
          <a:prstGeom prst="rect">
            <a:avLst/>
          </a:prstGeom>
        </p:spPr>
      </p:pic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3285761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Опір провідника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708891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5" name="Button Color - Down"/>
          <p:cNvSpPr/>
          <p:nvPr/>
        </p:nvSpPr>
        <p:spPr>
          <a:xfrm>
            <a:off x="318875" y="1187149"/>
            <a:ext cx="13794382" cy="85667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 провідника залежить від</a:t>
            </a:r>
            <a:endParaRPr lang="uk-UA" sz="32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Стрілка: униз 15"/>
          <p:cNvSpPr/>
          <p:nvPr/>
        </p:nvSpPr>
        <p:spPr>
          <a:xfrm>
            <a:off x="1529256" y="2271284"/>
            <a:ext cx="1212404" cy="472620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ілка: униз 16"/>
          <p:cNvSpPr/>
          <p:nvPr/>
        </p:nvSpPr>
        <p:spPr>
          <a:xfrm>
            <a:off x="6833689" y="2271284"/>
            <a:ext cx="1212404" cy="472620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трілка: униз 24"/>
          <p:cNvSpPr/>
          <p:nvPr/>
        </p:nvSpPr>
        <p:spPr>
          <a:xfrm>
            <a:off x="11950680" y="2271284"/>
            <a:ext cx="1212404" cy="472620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Button Color - Down"/>
          <p:cNvSpPr/>
          <p:nvPr/>
        </p:nvSpPr>
        <p:spPr>
          <a:xfrm>
            <a:off x="318875" y="2973879"/>
            <a:ext cx="3532689" cy="129332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Довжини провідника</a:t>
            </a:r>
            <a:endParaRPr lang="uk-UA" sz="4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4156364" y="2973878"/>
            <a:ext cx="6567054" cy="1293323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Площі поперечного перерізу провідника</a:t>
            </a:r>
            <a:endParaRPr lang="uk-UA" sz="4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Button Color - Down"/>
          <p:cNvSpPr/>
          <p:nvPr/>
        </p:nvSpPr>
        <p:spPr>
          <a:xfrm>
            <a:off x="11000509" y="2964234"/>
            <a:ext cx="3112747" cy="1302968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Роду речовини</a:t>
            </a:r>
            <a:endParaRPr lang="uk-UA" sz="4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331" y="4423965"/>
            <a:ext cx="2779119" cy="34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319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25" grpId="0" animBg="1"/>
      <p:bldP spid="20" grpId="0" animBg="1"/>
      <p:bldP spid="24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59" y="988406"/>
            <a:ext cx="12505970" cy="55198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Опір провідника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6" name="Button Color - Down"/>
          <p:cNvSpPr/>
          <p:nvPr/>
        </p:nvSpPr>
        <p:spPr>
          <a:xfrm>
            <a:off x="951788" y="6560442"/>
            <a:ext cx="9329708" cy="1403657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провідника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прямо </a:t>
            </a:r>
            <a:r>
              <a:rPr lang="ru-RU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пропорційний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довжині</a:t>
            </a:r>
            <a:endParaRPr lang="uk-UA" sz="40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utton Color - Down"/>
              <p:cNvSpPr/>
              <p:nvPr/>
            </p:nvSpPr>
            <p:spPr>
              <a:xfrm>
                <a:off x="10600141" y="6560443"/>
                <a:ext cx="2762395" cy="1403656"/>
              </a:xfrm>
              <a:prstGeom prst="rect">
                <a:avLst/>
              </a:prstGeom>
              <a:solidFill>
                <a:srgbClr val="009688"/>
              </a:solidFill>
              <a:ln w="38100">
                <a:solidFill>
                  <a:srgbClr val="00968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64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𝑹</m:t>
                      </m:r>
                      <m:r>
                        <a:rPr lang="en-US" sz="80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~</m:t>
                      </m:r>
                      <m:r>
                        <a:rPr lang="en-US" sz="80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𝒍</m:t>
                      </m:r>
                    </m:oMath>
                  </m:oMathPara>
                </a14:m>
                <a:endParaRPr lang="uk-UA" sz="8000" b="1" kern="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141" y="6560443"/>
                <a:ext cx="2762395" cy="14036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968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59" y="1114231"/>
            <a:ext cx="12279964" cy="542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92" y="1040548"/>
            <a:ext cx="12387835" cy="546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59" y="1062089"/>
            <a:ext cx="12339031" cy="5446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486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99" y="988406"/>
            <a:ext cx="11822960" cy="52184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Опір провідника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22" name="Рисунок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22" y="988406"/>
            <a:ext cx="11822960" cy="521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01" y="1038493"/>
            <a:ext cx="11596002" cy="511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01" y="1038490"/>
            <a:ext cx="11596007" cy="511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Button Color - Down"/>
          <p:cNvSpPr/>
          <p:nvPr/>
        </p:nvSpPr>
        <p:spPr>
          <a:xfrm>
            <a:off x="951788" y="6206836"/>
            <a:ext cx="9329708" cy="1757263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провідника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обернено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пропорційний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площі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поперечного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перерізу</a:t>
            </a:r>
            <a:endParaRPr lang="uk-UA" sz="4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utton Color - Down"/>
              <p:cNvSpPr/>
              <p:nvPr/>
            </p:nvSpPr>
            <p:spPr>
              <a:xfrm>
                <a:off x="10600141" y="6206836"/>
                <a:ext cx="2762395" cy="1757263"/>
              </a:xfrm>
              <a:prstGeom prst="rect">
                <a:avLst/>
              </a:prstGeom>
              <a:solidFill>
                <a:srgbClr val="009688"/>
              </a:solidFill>
              <a:ln w="38100">
                <a:solidFill>
                  <a:srgbClr val="00968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64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𝑹</m:t>
                      </m:r>
                      <m:r>
                        <a:rPr lang="en-US" sz="60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~</m:t>
                      </m:r>
                      <m:f>
                        <m:fPr>
                          <m:ctrlPr>
                            <a:rPr lang="en-US" sz="6000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6000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𝑺</m:t>
                          </m:r>
                        </m:den>
                      </m:f>
                    </m:oMath>
                  </m:oMathPara>
                </a14:m>
                <a:endParaRPr lang="uk-UA" sz="6000" b="1" kern="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141" y="6206836"/>
                <a:ext cx="2762395" cy="1757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968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87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70" y="1014475"/>
            <a:ext cx="12287489" cy="55198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Опір провідника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22" name="Рисунок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53" y="1014472"/>
            <a:ext cx="12295393" cy="551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9" y="988399"/>
            <a:ext cx="12622950" cy="566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2" y="1033397"/>
            <a:ext cx="12628437" cy="566941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Button Color - Down"/>
          <p:cNvSpPr/>
          <p:nvPr/>
        </p:nvSpPr>
        <p:spPr>
          <a:xfrm>
            <a:off x="1055153" y="6560442"/>
            <a:ext cx="12289906" cy="1403657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Опір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провідника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цей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виготовлений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4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90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utton Color - Down"/>
          <p:cNvSpPr/>
          <p:nvPr/>
        </p:nvSpPr>
        <p:spPr>
          <a:xfrm>
            <a:off x="6279183" y="6435890"/>
            <a:ext cx="7453746" cy="1288089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en-US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𝛒</a:t>
            </a:r>
            <a:r>
              <a:rPr lang="en-US" sz="4399" b="1" i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питомий опір речовини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Опір провідника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utton Color - Down"/>
              <p:cNvSpPr/>
              <p:nvPr/>
            </p:nvSpPr>
            <p:spPr>
              <a:xfrm>
                <a:off x="777528" y="1665760"/>
                <a:ext cx="3933018" cy="2464795"/>
              </a:xfrm>
              <a:prstGeom prst="rect">
                <a:avLst/>
              </a:prstGeom>
              <a:solidFill>
                <a:srgbClr val="009688"/>
              </a:solidFill>
              <a:ln w="38100">
                <a:solidFill>
                  <a:srgbClr val="00968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𝑹</m:t>
                      </m:r>
                      <m:r>
                        <a:rPr lang="en-US" sz="8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80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𝛒</m:t>
                      </m:r>
                      <m:f>
                        <m:fPr>
                          <m:ctrlPr>
                            <a:rPr lang="uk-UA" sz="80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𝑺</m:t>
                          </m:r>
                        </m:den>
                      </m:f>
                    </m:oMath>
                  </m:oMathPara>
                </a14:m>
                <a:endParaRPr lang="uk-UA" sz="6600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28" y="1665760"/>
                <a:ext cx="3933018" cy="24647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00968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Button Color - Down"/>
          <p:cNvSpPr/>
          <p:nvPr/>
        </p:nvSpPr>
        <p:spPr>
          <a:xfrm>
            <a:off x="777527" y="4807906"/>
            <a:ext cx="4290957" cy="85972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en-US" sz="4399" b="1" i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4399" b="1" i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опір</a:t>
            </a:r>
          </a:p>
        </p:txBody>
      </p:sp>
      <p:pic>
        <p:nvPicPr>
          <p:cNvPr id="25" name="Рисунок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97" y="1259916"/>
            <a:ext cx="7865184" cy="3276489"/>
          </a:xfrm>
          <a:prstGeom prst="rect">
            <a:avLst/>
          </a:prstGeom>
        </p:spPr>
      </p:pic>
      <p:sp>
        <p:nvSpPr>
          <p:cNvPr id="26" name="Button Color - Down"/>
          <p:cNvSpPr/>
          <p:nvPr/>
        </p:nvSpPr>
        <p:spPr>
          <a:xfrm>
            <a:off x="777527" y="6344991"/>
            <a:ext cx="4290957" cy="85972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en-US" sz="4399" b="1" i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sz="4399" b="1" i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довжина</a:t>
            </a:r>
          </a:p>
        </p:txBody>
      </p:sp>
      <p:sp>
        <p:nvSpPr>
          <p:cNvPr id="27" name="Button Color - Down"/>
          <p:cNvSpPr/>
          <p:nvPr/>
        </p:nvSpPr>
        <p:spPr>
          <a:xfrm>
            <a:off x="6227435" y="4842103"/>
            <a:ext cx="7453746" cy="1288089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en-US" sz="4399" b="1" i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4399" b="1" i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площа поперечного перерізу</a:t>
            </a:r>
          </a:p>
        </p:txBody>
      </p:sp>
    </p:spTree>
    <p:extLst>
      <p:ext uri="{BB962C8B-B14F-4D97-AF65-F5344CB8AC3E}">
        <p14:creationId xmlns:p14="http://schemas.microsoft.com/office/powerpoint/2010/main" val="41329774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4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419589" y="1259916"/>
            <a:ext cx="8170229" cy="6054081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Питомий опір речовини – </a:t>
            </a:r>
            <a:r>
              <a:rPr lang="uk-UA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 фізична величина, яка характеризує електричні властивості даної речовини й </a:t>
            </a:r>
            <a:r>
              <a:rPr lang="uk-UA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чисельно</a:t>
            </a:r>
            <a:r>
              <a:rPr lang="uk-UA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дорівнює опору виготовленого з неї провідника завдовжки 1 м і площею поперечного перерізу 1 </a:t>
            </a:r>
            <a:r>
              <a:rPr lang="uk-UA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  <a:r>
              <a:rPr lang="uk-UA" sz="40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uk-UA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uk-UA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Питомий опір провідника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utton Color - Down"/>
              <p:cNvSpPr/>
              <p:nvPr/>
            </p:nvSpPr>
            <p:spPr>
              <a:xfrm>
                <a:off x="9395056" y="1259916"/>
                <a:ext cx="3933018" cy="2464795"/>
              </a:xfrm>
              <a:prstGeom prst="rect">
                <a:avLst/>
              </a:prstGeom>
              <a:solidFill>
                <a:srgbClr val="009688"/>
              </a:solidFill>
              <a:ln w="38100">
                <a:solidFill>
                  <a:srgbClr val="00968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𝑹</m:t>
                      </m:r>
                      <m:r>
                        <a:rPr lang="en-US" sz="8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80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𝛒</m:t>
                      </m:r>
                      <m:f>
                        <m:fPr>
                          <m:ctrlPr>
                            <a:rPr lang="uk-UA" sz="80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𝑺</m:t>
                          </m:r>
                        </m:den>
                      </m:f>
                    </m:oMath>
                  </m:oMathPara>
                </a14:m>
                <a:endParaRPr lang="uk-UA" sz="6600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056" y="1259916"/>
                <a:ext cx="3933018" cy="24647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00968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Стрілка: униз 14"/>
          <p:cNvSpPr/>
          <p:nvPr/>
        </p:nvSpPr>
        <p:spPr>
          <a:xfrm>
            <a:off x="10755363" y="3996218"/>
            <a:ext cx="1212404" cy="894644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Button Color - Down"/>
              <p:cNvSpPr/>
              <p:nvPr/>
            </p:nvSpPr>
            <p:spPr>
              <a:xfrm>
                <a:off x="9427001" y="5162369"/>
                <a:ext cx="3933018" cy="2464795"/>
              </a:xfrm>
              <a:prstGeom prst="rect">
                <a:avLst/>
              </a:prstGeom>
              <a:solidFill>
                <a:srgbClr val="009688"/>
              </a:solidFill>
              <a:ln w="38100">
                <a:solidFill>
                  <a:srgbClr val="00968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𝛒</m:t>
                      </m:r>
                      <m:r>
                        <a:rPr lang="en-US" sz="8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8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80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𝑹𝑺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𝒍</m:t>
                          </m:r>
                        </m:den>
                      </m:f>
                    </m:oMath>
                  </m:oMathPara>
                </a14:m>
                <a:endParaRPr lang="uk-UA" sz="6600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7001" y="5162369"/>
                <a:ext cx="3933018" cy="24647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968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08688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14" grpId="0" animBg="1"/>
      <p:bldP spid="15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utton Color - Down"/>
          <p:cNvSpPr/>
          <p:nvPr/>
        </p:nvSpPr>
        <p:spPr>
          <a:xfrm>
            <a:off x="423128" y="1342960"/>
            <a:ext cx="13525628" cy="733551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питомого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опору в СІ –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ом-метр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Питомий опір провідника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utton Color - Down"/>
              <p:cNvSpPr/>
              <p:nvPr/>
            </p:nvSpPr>
            <p:spPr>
              <a:xfrm>
                <a:off x="4221289" y="2692296"/>
                <a:ext cx="5908961" cy="1341884"/>
              </a:xfrm>
              <a:prstGeom prst="rect">
                <a:avLst/>
              </a:prstGeom>
              <a:solidFill>
                <a:srgbClr val="009688"/>
              </a:solidFill>
              <a:ln w="38100">
                <a:solidFill>
                  <a:srgbClr val="00968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7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uk-UA" sz="720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ρ</m:t>
                          </m:r>
                        </m:e>
                      </m:d>
                      <m:r>
                        <a:rPr lang="uk-UA" sz="72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=1</m:t>
                      </m:r>
                      <m:r>
                        <a:rPr lang="ru-RU" sz="72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 Ом∙м</m:t>
                      </m:r>
                    </m:oMath>
                  </m:oMathPara>
                </a14:m>
                <a:endParaRPr lang="uk-UA" sz="7200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289" y="2692296"/>
                <a:ext cx="5908961" cy="13418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00968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Button Color - Down"/>
              <p:cNvSpPr/>
              <p:nvPr/>
            </p:nvSpPr>
            <p:spPr>
              <a:xfrm>
                <a:off x="1401980" y="4649966"/>
                <a:ext cx="11547581" cy="2378500"/>
              </a:xfrm>
              <a:prstGeom prst="rect">
                <a:avLst/>
              </a:prstGeom>
              <a:solidFill>
                <a:srgbClr val="009688"/>
              </a:solidFill>
              <a:ln w="38100">
                <a:solidFill>
                  <a:srgbClr val="00968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72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uk-UA" sz="72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72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Ом∙</m:t>
                          </m:r>
                          <m:sSup>
                            <m:sSupPr>
                              <m:ctrlPr>
                                <a:rPr lang="uk-UA" sz="72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uk-UA" sz="72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мм</m:t>
                              </m:r>
                            </m:e>
                            <m:sup>
                              <m:r>
                                <a:rPr lang="uk-UA" sz="72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uk-UA" sz="72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м</m:t>
                          </m:r>
                        </m:den>
                      </m:f>
                      <m:r>
                        <a:rPr lang="uk-UA" sz="72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=1∙</m:t>
                      </m:r>
                      <m:sSup>
                        <m:sSupPr>
                          <m:ctrlPr>
                            <a:rPr lang="uk-UA" sz="72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uk-UA" sz="72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uk-UA" sz="72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  <m:t>−6</m:t>
                          </m:r>
                        </m:sup>
                      </m:sSup>
                      <m:r>
                        <a:rPr lang="uk-UA" sz="72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 Ом∙м</m:t>
                      </m:r>
                    </m:oMath>
                  </m:oMathPara>
                </a14:m>
                <a:endParaRPr lang="uk-UA" sz="6000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980" y="4649966"/>
                <a:ext cx="11547581" cy="23785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968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5000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1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137218</TotalTime>
  <Words>446</Words>
  <Application>Microsoft Office PowerPoint</Application>
  <PresentationFormat>Довільний</PresentationFormat>
  <Paragraphs>69</Paragraphs>
  <Slides>22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MyriadPro-Regular</vt:lpstr>
      <vt:lpstr>Roboto</vt:lpstr>
      <vt:lpstr>Times New Roman</vt:lpstr>
      <vt:lpstr>Verdana</vt:lpstr>
      <vt:lpstr>Office Theme</vt:lpstr>
      <vt:lpstr>1_Office Theme</vt:lpstr>
      <vt:lpstr>Розрахунок опору провідника. Питомий опір речовини</vt:lpstr>
      <vt:lpstr>Проблемні питання</vt:lpstr>
      <vt:lpstr>Опір провідника</vt:lpstr>
      <vt:lpstr>Опір провідника</vt:lpstr>
      <vt:lpstr>Опір провідника</vt:lpstr>
      <vt:lpstr>Опір провідника</vt:lpstr>
      <vt:lpstr>Опір провідника</vt:lpstr>
      <vt:lpstr>Питомий опір провідника</vt:lpstr>
      <vt:lpstr>Питомий опір провідника</vt:lpstr>
      <vt:lpstr>Питомий опір провідника</vt:lpstr>
      <vt:lpstr>Реостат</vt:lpstr>
      <vt:lpstr>Реостат</vt:lpstr>
      <vt:lpstr>Реостат</vt:lpstr>
      <vt:lpstr>Реостат</vt:lpstr>
      <vt:lpstr>Розв'язування задач</vt:lpstr>
      <vt:lpstr>Розв'язування задач</vt:lpstr>
      <vt:lpstr>Розв'язування задач</vt:lpstr>
      <vt:lpstr>Розв'язування задач</vt:lpstr>
      <vt:lpstr>Бесіда за питаннями</vt:lpstr>
      <vt:lpstr>Бесіда за питаннями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Мартин Коноплянка</dc:creator>
  <cp:lastModifiedBy>Nazar Shchur</cp:lastModifiedBy>
  <cp:revision>647</cp:revision>
  <dcterms:created xsi:type="dcterms:W3CDTF">2015-01-15T13:10:55Z</dcterms:created>
  <dcterms:modified xsi:type="dcterms:W3CDTF">2017-03-20T17:59:18Z</dcterms:modified>
</cp:coreProperties>
</file>