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608" r:id="rId3"/>
    <p:sldId id="760" r:id="rId4"/>
    <p:sldId id="761" r:id="rId5"/>
    <p:sldId id="711" r:id="rId6"/>
    <p:sldId id="683" r:id="rId7"/>
    <p:sldId id="762" r:id="rId8"/>
    <p:sldId id="763" r:id="rId9"/>
    <p:sldId id="764" r:id="rId10"/>
    <p:sldId id="768" r:id="rId11"/>
    <p:sldId id="765" r:id="rId12"/>
    <p:sldId id="766" r:id="rId13"/>
    <p:sldId id="781" r:id="rId14"/>
    <p:sldId id="767" r:id="rId15"/>
    <p:sldId id="769" r:id="rId16"/>
    <p:sldId id="770" r:id="rId17"/>
    <p:sldId id="771" r:id="rId18"/>
    <p:sldId id="772" r:id="rId19"/>
    <p:sldId id="773" r:id="rId20"/>
    <p:sldId id="758" r:id="rId21"/>
    <p:sldId id="774" r:id="rId22"/>
    <p:sldId id="775" r:id="rId23"/>
    <p:sldId id="776" r:id="rId24"/>
    <p:sldId id="777" r:id="rId25"/>
    <p:sldId id="778" r:id="rId26"/>
    <p:sldId id="699" r:id="rId27"/>
    <p:sldId id="779" r:id="rId28"/>
    <p:sldId id="780" r:id="rId29"/>
    <p:sldId id="472" r:id="rId30"/>
    <p:sldId id="473" r:id="rId31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9BD5"/>
    <a:srgbClr val="2E75B6"/>
    <a:srgbClr val="00BCF1"/>
    <a:srgbClr val="F44336"/>
    <a:srgbClr val="3F51B5"/>
    <a:srgbClr val="009688"/>
    <a:srgbClr val="FF5722"/>
    <a:srgbClr val="4CAF50"/>
    <a:srgbClr val="6C992B"/>
    <a:srgbClr val="FF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02.12.2016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ikanova.com.ua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увати 10"/>
          <p:cNvGrpSpPr/>
          <p:nvPr/>
        </p:nvGrpSpPr>
        <p:grpSpPr>
          <a:xfrm>
            <a:off x="3007087" y="7141267"/>
            <a:ext cx="8386035" cy="469706"/>
            <a:chOff x="324512" y="7240705"/>
            <a:chExt cx="7100680" cy="397713"/>
          </a:xfrm>
          <a:solidFill>
            <a:srgbClr val="3F51B5"/>
          </a:solidFill>
          <a:effectLst/>
        </p:grpSpPr>
        <p:sp>
          <p:nvSpPr>
            <p:cNvPr id="12" name="Rounded Rectangle 16">
              <a:hlinkClick r:id="rId2"/>
            </p:cNvPr>
            <p:cNvSpPr/>
            <p:nvPr/>
          </p:nvSpPr>
          <p:spPr>
            <a:xfrm>
              <a:off x="324512" y="7240705"/>
              <a:ext cx="7100680" cy="397713"/>
            </a:xfrm>
            <a:prstGeom prst="rect">
              <a:avLst/>
            </a:prstGeom>
            <a:grpFill/>
            <a:ln w="6350" cmpd="sng">
              <a:solidFill>
                <a:srgbClr val="3F51B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79906"/>
              <a:r>
                <a:rPr lang="en-US" sz="2362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www.fizikanova.com.ua</a:t>
              </a:r>
            </a:p>
          </p:txBody>
        </p:sp>
        <p:pic>
          <p:nvPicPr>
            <p:cNvPr id="13" name="Picture 17" descr="ios7-search-strong_w.png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939" y="7308732"/>
              <a:ext cx="261663" cy="261663"/>
            </a:xfrm>
            <a:prstGeom prst="rect">
              <a:avLst/>
            </a:prstGeom>
            <a:grpFill/>
            <a:ln>
              <a:solidFill>
                <a:srgbClr val="3F51B5"/>
              </a:solidFill>
            </a:ln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351299" y="156442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5500" dirty="0">
                <a:solidFill>
                  <a:srgbClr val="3F5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42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3F51B5"/>
          </a:solidFill>
          <a:ln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138" y="2646301"/>
            <a:ext cx="5130752" cy="32571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Сила струму.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сили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струму. Амперметр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576"/>
            <a:ext cx="4025635" cy="1587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406" y="1994872"/>
            <a:ext cx="7620320" cy="42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4" name="Button Color - Down"/>
          <p:cNvSpPr/>
          <p:nvPr/>
        </p:nvSpPr>
        <p:spPr>
          <a:xfrm>
            <a:off x="1228796" y="6653458"/>
            <a:ext cx="11942618" cy="1258499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Середня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 струму в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ході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лікування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електрофорезом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0,8 мА</a:t>
            </a:r>
            <a:endParaRPr lang="uk-UA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Результат пошуку зображень за запитом &quot;електрофорез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83" y="1259916"/>
            <a:ext cx="8644300" cy="51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44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4" name="Button Color - Down"/>
          <p:cNvSpPr/>
          <p:nvPr/>
        </p:nvSpPr>
        <p:spPr>
          <a:xfrm>
            <a:off x="1228796" y="6653458"/>
            <a:ext cx="11942618" cy="1258499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струму, яка </a:t>
            </a:r>
          </a:p>
          <a:p>
            <a:pPr algn="ctr" defTabSz="1079649"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менше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мА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безпечна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людини</a:t>
            </a:r>
            <a:endParaRPr lang="uk-UA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Результат пошуку зображень за запитом &quot;електролечени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31" y="1243102"/>
            <a:ext cx="7744547" cy="51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49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4" name="Button Color - Down"/>
          <p:cNvSpPr/>
          <p:nvPr/>
        </p:nvSpPr>
        <p:spPr>
          <a:xfrm>
            <a:off x="1228796" y="6653458"/>
            <a:ext cx="11942618" cy="1258499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струму 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мА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призвести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серйозних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уражень</a:t>
            </a:r>
            <a:endParaRPr lang="uk-UA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43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72" y="1530672"/>
            <a:ext cx="4408355" cy="47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12" y="1530672"/>
            <a:ext cx="4791690" cy="47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6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/>
          <p:cNvSpPr/>
          <p:nvPr/>
        </p:nvSpPr>
        <p:spPr>
          <a:xfrm>
            <a:off x="5032388" y="1259916"/>
            <a:ext cx="4335433" cy="71878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МОЖНА</a:t>
            </a:r>
          </a:p>
        </p:txBody>
      </p:sp>
      <p:sp>
        <p:nvSpPr>
          <p:cNvPr id="25" name="Button Color - Down"/>
          <p:cNvSpPr/>
          <p:nvPr/>
        </p:nvSpPr>
        <p:spPr>
          <a:xfrm>
            <a:off x="2662152" y="7163159"/>
            <a:ext cx="9078986" cy="80094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Торкатись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оголеного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проводу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4" name="Picture 6" descr="Результат пошуку зображень за запитом &quot;поражения токо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15" y="2250211"/>
            <a:ext cx="7510785" cy="47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52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/>
          <p:cNvSpPr/>
          <p:nvPr/>
        </p:nvSpPr>
        <p:spPr>
          <a:xfrm>
            <a:off x="5032388" y="1259916"/>
            <a:ext cx="4335433" cy="71878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МОЖНА</a:t>
            </a:r>
          </a:p>
        </p:txBody>
      </p:sp>
      <p:sp>
        <p:nvSpPr>
          <p:cNvPr id="25" name="Button Color - Down"/>
          <p:cNvSpPr/>
          <p:nvPr/>
        </p:nvSpPr>
        <p:spPr>
          <a:xfrm>
            <a:off x="1033832" y="7138450"/>
            <a:ext cx="12332543" cy="80094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uk-UA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Користуватися несправними пристроями</a:t>
            </a:r>
          </a:p>
        </p:txBody>
      </p:sp>
      <p:pic>
        <p:nvPicPr>
          <p:cNvPr id="9218" name="Picture 2" descr="Результат пошуку зображень за запитом &quot;неисправная розет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32" y="2151895"/>
            <a:ext cx="5259115" cy="480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ьтат пошуку зображень за запитом &quot;побитий телевизор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21" y="2151895"/>
            <a:ext cx="6987559" cy="48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47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/>
          <p:cNvSpPr/>
          <p:nvPr/>
        </p:nvSpPr>
        <p:spPr>
          <a:xfrm>
            <a:off x="5032388" y="1259916"/>
            <a:ext cx="4335433" cy="71878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МОЖНА</a:t>
            </a:r>
          </a:p>
        </p:txBody>
      </p:sp>
      <p:sp>
        <p:nvSpPr>
          <p:cNvPr id="25" name="Button Color - Down"/>
          <p:cNvSpPr/>
          <p:nvPr/>
        </p:nvSpPr>
        <p:spPr>
          <a:xfrm>
            <a:off x="1033832" y="6733309"/>
            <a:ext cx="12332543" cy="1206081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Збирати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розбирати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пристрої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від'єднавши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джерела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</a:t>
            </a:r>
            <a:endParaRPr lang="uk-UA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8053"/>
          <a:stretch/>
        </p:blipFill>
        <p:spPr>
          <a:xfrm>
            <a:off x="2633262" y="2250211"/>
            <a:ext cx="9133681" cy="42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22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електричного заряду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utton Color - Down"/>
              <p:cNvSpPr/>
              <p:nvPr/>
            </p:nvSpPr>
            <p:spPr>
              <a:xfrm>
                <a:off x="2076939" y="2108966"/>
                <a:ext cx="2770219" cy="221625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en-US" sz="8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80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uk-UA" sz="66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39" y="2108966"/>
                <a:ext cx="2770219" cy="2216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трілка: униз 24"/>
          <p:cNvSpPr/>
          <p:nvPr/>
        </p:nvSpPr>
        <p:spPr>
          <a:xfrm rot="16200000">
            <a:off x="6230771" y="2493448"/>
            <a:ext cx="1212404" cy="1447294"/>
          </a:xfrm>
          <a:prstGeom prst="downArrow">
            <a:avLst/>
          </a:prstGeom>
          <a:solidFill>
            <a:srgbClr val="3F51B5"/>
          </a:solidFill>
          <a:ln>
            <a:solidFill>
              <a:srgbClr val="3F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utton Color - Down"/>
              <p:cNvSpPr/>
              <p:nvPr/>
            </p:nvSpPr>
            <p:spPr>
              <a:xfrm>
                <a:off x="8826789" y="2544018"/>
                <a:ext cx="3503528" cy="1346151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𝒒</m:t>
                      </m:r>
                      <m:r>
                        <a:rPr lang="en-US" sz="8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8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𝑰𝒕</m:t>
                      </m:r>
                    </m:oMath>
                  </m:oMathPara>
                </a14:m>
                <a:endParaRPr lang="uk-UA" sz="66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789" y="2544018"/>
                <a:ext cx="3503528" cy="1346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utton Color - Down"/>
              <p:cNvSpPr/>
              <p:nvPr/>
            </p:nvSpPr>
            <p:spPr>
              <a:xfrm>
                <a:off x="3821659" y="5680597"/>
                <a:ext cx="6756894" cy="1346151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8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8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Кл=</m:t>
                      </m:r>
                      <m:r>
                        <a:rPr lang="ru-RU" sz="8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8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А∙с</m:t>
                      </m:r>
                    </m:oMath>
                  </m:oMathPara>
                </a14:m>
                <a:endParaRPr lang="uk-UA" sz="66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659" y="5680597"/>
                <a:ext cx="6756894" cy="13461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300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7" y="3217818"/>
            <a:ext cx="9819617" cy="3724158"/>
          </a:xfrm>
          <a:prstGeom prst="rect">
            <a:avLst/>
          </a:prstGeom>
        </p:spPr>
      </p:pic>
      <p:sp>
        <p:nvSpPr>
          <p:cNvPr id="30" name="Button Color - Down"/>
          <p:cNvSpPr/>
          <p:nvPr/>
        </p:nvSpPr>
        <p:spPr>
          <a:xfrm>
            <a:off x="10620093" y="6080881"/>
            <a:ext cx="3112835" cy="1462984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uk-UA" sz="32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sz="32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мовне</a:t>
            </a:r>
            <a:r>
              <a:rPr lang="ru-RU" sz="32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позначення</a:t>
            </a:r>
            <a:r>
              <a:rPr lang="ru-RU" sz="32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амперметра</a:t>
            </a:r>
            <a:endParaRPr lang="uk-UA" sz="32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744988" y="1259916"/>
            <a:ext cx="12936193" cy="1340185"/>
          </a:xfrm>
          <a:prstGeom prst="rect">
            <a:avLst/>
          </a:prstGeom>
          <a:solidFill>
            <a:srgbClr val="F44336"/>
          </a:solidFill>
          <a:ln w="38100">
            <a:solidFill>
              <a:srgbClr val="F443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>
              <a:defRPr/>
            </a:pP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Амперметр –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прилад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вимірювання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</a:t>
            </a:r>
            <a:endParaRPr kumimoji="0" lang="uk-UA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Вимірювання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6" name="Овал 25"/>
          <p:cNvSpPr/>
          <p:nvPr/>
        </p:nvSpPr>
        <p:spPr>
          <a:xfrm>
            <a:off x="11055492" y="3217818"/>
            <a:ext cx="2242035" cy="2242035"/>
          </a:xfrm>
          <a:prstGeom prst="ellipse">
            <a:avLst/>
          </a:prstGeom>
          <a:solidFill>
            <a:schemeClr val="bg1"/>
          </a:solidFill>
          <a:ln w="762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874396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utton Color - Down"/>
          <p:cNvSpPr/>
          <p:nvPr/>
        </p:nvSpPr>
        <p:spPr>
          <a:xfrm>
            <a:off x="6622472" y="5597237"/>
            <a:ext cx="7612001" cy="2314721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«+» амперметра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з’єднують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«+» </a:t>
            </a:r>
            <a:r>
              <a:rPr lang="ru-RU" sz="36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джерела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ctr" defTabSz="1079649">
              <a:defRPr/>
            </a:pP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«–» амперметра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</a:p>
          <a:p>
            <a:pPr algn="ctr" defTabSz="1079649">
              <a:defRPr/>
            </a:pP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«–» </a:t>
            </a:r>
            <a:r>
              <a:rPr lang="ru-RU" sz="36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джерела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</a:t>
            </a:r>
          </a:p>
        </p:txBody>
      </p:sp>
      <p:sp>
        <p:nvSpPr>
          <p:cNvPr id="24" name="Button Color - Down"/>
          <p:cNvSpPr/>
          <p:nvPr/>
        </p:nvSpPr>
        <p:spPr>
          <a:xfrm>
            <a:off x="773857" y="5868744"/>
            <a:ext cx="5340362" cy="1631391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Амперметр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вмикають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коло </a:t>
            </a:r>
            <a:r>
              <a:rPr lang="ru-RU" sz="36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послідовно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36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Вимірювання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6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68817" y="1259916"/>
            <a:ext cx="6887389" cy="3815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5521"/>
          <a:stretch/>
        </p:blipFill>
        <p:spPr>
          <a:xfrm>
            <a:off x="7823384" y="1155545"/>
            <a:ext cx="5210175" cy="42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97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0" y="1397081"/>
            <a:ext cx="14399595" cy="81826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Яку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силу струму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показують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амперметри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4668" y="2650549"/>
            <a:ext cx="14234474" cy="46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70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293299" y="1507001"/>
            <a:ext cx="13785010" cy="1288917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Назвіть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defTabSz="1079906"/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елементи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електричного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кола. 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293300" y="3443987"/>
            <a:ext cx="13785010" cy="1295923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Наведіть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приклади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defTabSz="1079906"/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споживачів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електричної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енергії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293300" y="5387979"/>
            <a:ext cx="13785010" cy="1295923"/>
          </a:xfrm>
          <a:prstGeom prst="rect">
            <a:avLst/>
          </a:prstGeom>
          <a:solidFill>
            <a:srgbClr val="4CAF50"/>
          </a:solidFill>
          <a:ln w="38100">
            <a:solidFill>
              <a:srgbClr val="4CAF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якою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метою в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електричних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колах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використовують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ключ?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4518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419589" y="1703120"/>
            <a:ext cx="6010310" cy="4948301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Через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спіраль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електроплитки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пройшло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3000 Кл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електрики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Яка сила струму в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спіралі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 descr="Результат пошуку зображень за запитом &quot;электроплита спиральна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4" y="2534392"/>
            <a:ext cx="7113846" cy="38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40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419588" y="1703120"/>
            <a:ext cx="6396847" cy="4974771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Струм в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електричному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паяльнику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мА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Яка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електрики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пройде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через паяльник за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38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7228499" y="2327564"/>
            <a:ext cx="6809230" cy="35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41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722109" y="1953122"/>
            <a:ext cx="4983685" cy="444829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часу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триває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перенесення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заряду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7,7 Кл 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 А? 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2" name="Picture 2" descr="Результат пошуку зображень за запитом &quot;утюг включенни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30" y="1710892"/>
            <a:ext cx="7447099" cy="49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37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722109" y="1676031"/>
            <a:ext cx="6232873" cy="5413014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електронів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пройде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год 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поперечний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переріз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спіралі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лампи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 струму в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спіралі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дорівнює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мА?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6" name="Picture 2" descr="Результат пошуку зображень за запитом &quot;електролампочка вкрученна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20" y="1505239"/>
            <a:ext cx="4914324" cy="57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91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722109" y="1547540"/>
            <a:ext cx="6759346" cy="569010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При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ввімкненні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лампи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розжарювання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електричне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коло через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її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нитку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розжарення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 </a:t>
            </a:r>
            <a:r>
              <a:rPr lang="ru-RU" sz="36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проходить 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Кл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електрики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після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того як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спіраль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максимально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нагріється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Кл 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36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36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змінюється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 струму в </a:t>
            </a:r>
            <a:r>
              <a:rPr lang="ru-RU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лампі</a:t>
            </a:r>
            <a:r>
              <a:rPr lang="ru-RU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uk-UA" sz="36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0" name="Picture 2" descr="Результат пошуку зображень за запитом &quot;електролампочка вкрученна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521" y="1259916"/>
            <a:ext cx="4771113" cy="60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91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Бесіда за питаннями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293299" y="1507001"/>
            <a:ext cx="13785010" cy="1288917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називають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силою струму? 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293300" y="3443987"/>
            <a:ext cx="13785010" cy="1295923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За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якою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формулою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визначають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defTabSz="1079906"/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силу струму? 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293300" y="5387979"/>
            <a:ext cx="13785010" cy="1295923"/>
          </a:xfrm>
          <a:prstGeom prst="rect">
            <a:avLst/>
          </a:prstGeom>
          <a:solidFill>
            <a:srgbClr val="4CAF50"/>
          </a:solidFill>
          <a:ln w="38100">
            <a:solidFill>
              <a:srgbClr val="4CAF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Яка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одиниця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честь кого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її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названо? 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59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Бесіда за питаннями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293299" y="1507001"/>
            <a:ext cx="13785010" cy="1288917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Яке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значення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 </a:t>
            </a:r>
          </a:p>
          <a:p>
            <a:pPr algn="ctr" defTabSz="1079906"/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безпечне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293299" y="3314510"/>
            <a:ext cx="13785010" cy="2114640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Яких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основних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безпеки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необхідно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дотримуватися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електротехнічними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пристроями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293299" y="5899568"/>
            <a:ext cx="13785010" cy="1295923"/>
          </a:xfrm>
          <a:prstGeom prst="rect">
            <a:avLst/>
          </a:prstGeom>
          <a:solidFill>
            <a:srgbClr val="4CAF50"/>
          </a:solidFill>
          <a:ln w="38100">
            <a:solidFill>
              <a:srgbClr val="4CAF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Дайте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означення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кулона. 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Бесіда за питаннями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293299" y="1507001"/>
            <a:ext cx="13785010" cy="1288917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Яким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приладом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вимірюють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defTabSz="1079906"/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силу струму? 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293300" y="3443987"/>
            <a:ext cx="13785010" cy="1295923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необхідно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виконувати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вимірюючи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силу струму?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4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rgbClr val="3F51B5"/>
          </a:solidFill>
          <a:ln>
            <a:solidFill>
              <a:srgbClr val="3F51B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Домашнє завдання</a:t>
            </a:r>
            <a:endParaRPr lang="nl-NL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Вивчити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§ 27, </a:t>
            </a:r>
          </a:p>
          <a:p>
            <a:pPr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Вправа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№ 27 (2 – 5)</a:t>
            </a:r>
            <a:endParaRPr lang="uk-UA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adube.info/img/wallpaperMaterialDesig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4398977" cy="80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3"/>
          <p:cNvSpPr/>
          <p:nvPr/>
        </p:nvSpPr>
        <p:spPr>
          <a:xfrm>
            <a:off x="6737735" y="3399657"/>
            <a:ext cx="6928389" cy="4250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utton Color - Normal"/>
          <p:cNvSpPr/>
          <p:nvPr/>
        </p:nvSpPr>
        <p:spPr>
          <a:xfrm>
            <a:off x="1844592" y="4757666"/>
            <a:ext cx="6114409" cy="1534861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nl-NL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7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293299" y="1507001"/>
            <a:ext cx="13785010" cy="1288917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називають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електричною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схемою? 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293299" y="3071356"/>
            <a:ext cx="13785010" cy="2719844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Як на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електричних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схемах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зображують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гальванічний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елемент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батарею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гальванічних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елементів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електричний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дзвінок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ключ? 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293299" y="6096287"/>
            <a:ext cx="13785010" cy="1295923"/>
          </a:xfrm>
          <a:prstGeom prst="rect">
            <a:avLst/>
          </a:prstGeom>
          <a:solidFill>
            <a:srgbClr val="4CAF50"/>
          </a:solidFill>
          <a:ln w="38100">
            <a:solidFill>
              <a:srgbClr val="4CAF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напрямок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прийнято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напрямок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 в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електричному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колі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49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питання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960612" y="1570541"/>
            <a:ext cx="4760620" cy="756774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знаємо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2" name="Button Color - Down"/>
          <p:cNvSpPr/>
          <p:nvPr/>
        </p:nvSpPr>
        <p:spPr>
          <a:xfrm>
            <a:off x="419589" y="2771557"/>
            <a:ext cx="5842666" cy="3697887"/>
          </a:xfrm>
          <a:prstGeom prst="rect">
            <a:avLst/>
          </a:prstGeom>
          <a:solidFill>
            <a:srgbClr val="F44336"/>
          </a:solidFill>
          <a:ln w="38100">
            <a:solidFill>
              <a:srgbClr val="F443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>
              <a:defRPr/>
            </a:pP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Електричний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 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напрямлений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заряджених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частинок</a:t>
            </a:r>
            <a:endParaRPr kumimoji="0" lang="uk-UA" sz="4399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67" y="2505210"/>
            <a:ext cx="7495837" cy="2399983"/>
          </a:xfrm>
          <a:prstGeom prst="rect">
            <a:avLst/>
          </a:prstGeom>
        </p:spPr>
      </p:pic>
      <p:sp>
        <p:nvSpPr>
          <p:cNvPr id="14" name="Button Color - Down"/>
          <p:cNvSpPr/>
          <p:nvPr/>
        </p:nvSpPr>
        <p:spPr>
          <a:xfrm>
            <a:off x="6715648" y="5735155"/>
            <a:ext cx="7412877" cy="1468582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кількісно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описати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53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utton Color - Down"/>
          <p:cNvSpPr/>
          <p:nvPr/>
        </p:nvSpPr>
        <p:spPr>
          <a:xfrm>
            <a:off x="10700484" y="6963922"/>
            <a:ext cx="3533989" cy="70119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en-US" sz="4399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4399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</a:t>
            </a:r>
            <a:endParaRPr lang="uk-UA" sz="4399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670363" y="1259917"/>
            <a:ext cx="6146074" cy="6158364"/>
          </a:xfrm>
          <a:prstGeom prst="rect">
            <a:avLst/>
          </a:prstGeom>
          <a:solidFill>
            <a:srgbClr val="F44336"/>
          </a:solidFill>
          <a:ln w="38100">
            <a:solidFill>
              <a:srgbClr val="F443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>
              <a:defRPr/>
            </a:pP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струму 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фізична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величина,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характеризує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електричний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 і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чисельно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дорівнює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заряду,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проходить через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поперечний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переріз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провідника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одиницю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часу</a:t>
            </a:r>
            <a:endParaRPr kumimoji="0" lang="uk-U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Сила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33" y="1125773"/>
            <a:ext cx="5551368" cy="3213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utton Color - Down"/>
              <p:cNvSpPr/>
              <p:nvPr/>
            </p:nvSpPr>
            <p:spPr>
              <a:xfrm>
                <a:off x="7200106" y="4953486"/>
                <a:ext cx="2770219" cy="221625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en-US" sz="8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80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uk-UA" sz="66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106" y="4953486"/>
                <a:ext cx="2770219" cy="2216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utton Color - Down"/>
          <p:cNvSpPr/>
          <p:nvPr/>
        </p:nvSpPr>
        <p:spPr>
          <a:xfrm>
            <a:off x="10700484" y="6061616"/>
            <a:ext cx="3533989" cy="70119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en-US" sz="4399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US" sz="4399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заряд</a:t>
            </a:r>
            <a:endParaRPr lang="uk-UA" sz="4399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0700483" y="4490676"/>
            <a:ext cx="3533989" cy="1369831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en-US" sz="4399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4399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</a:t>
            </a:r>
            <a:r>
              <a:rPr lang="uk-UA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 струму</a:t>
            </a:r>
            <a:r>
              <a:rPr lang="en-US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4399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4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5" grpId="0"/>
      <p:bldP spid="14" grpId="0" animBg="1"/>
      <p:bldP spid="15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utton Color - Down"/>
          <p:cNvSpPr/>
          <p:nvPr/>
        </p:nvSpPr>
        <p:spPr>
          <a:xfrm>
            <a:off x="6616127" y="1233794"/>
            <a:ext cx="7065054" cy="1378963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Одиниця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 в СІ –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ампер</a:t>
            </a:r>
            <a:endParaRPr lang="uk-UA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4" name="Button Color - Down"/>
          <p:cNvSpPr/>
          <p:nvPr/>
        </p:nvSpPr>
        <p:spPr>
          <a:xfrm>
            <a:off x="978323" y="5977409"/>
            <a:ext cx="4983683" cy="1899084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uk-UA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Андре-Марі Ампер </a:t>
            </a:r>
          </a:p>
          <a:p>
            <a:pPr algn="ctr" defTabSz="1079649">
              <a:defRPr/>
            </a:pPr>
            <a:r>
              <a:rPr lang="uk-UA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1775 - 1836 </a:t>
            </a:r>
          </a:p>
        </p:txBody>
      </p:sp>
      <p:pic>
        <p:nvPicPr>
          <p:cNvPr id="2050" name="Picture 2" descr="Ampere Andre 1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69" y="1128507"/>
            <a:ext cx="3459389" cy="46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tton Color - Down"/>
              <p:cNvSpPr/>
              <p:nvPr/>
            </p:nvSpPr>
            <p:spPr>
              <a:xfrm>
                <a:off x="7802309" y="2884264"/>
                <a:ext cx="4692690" cy="1468790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64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8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  <m:r>
                        <a:rPr lang="uk-UA" sz="8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8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ru-RU" sz="8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А</m:t>
                      </m:r>
                    </m:oMath>
                  </m:oMathPara>
                </a14:m>
                <a:endParaRPr kumimoji="0" lang="uk-UA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309" y="2884264"/>
                <a:ext cx="4692690" cy="1468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utton Color - Down"/>
              <p:cNvSpPr/>
              <p:nvPr/>
            </p:nvSpPr>
            <p:spPr>
              <a:xfrm>
                <a:off x="6998234" y="6041896"/>
                <a:ext cx="6411321" cy="820568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64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мА = </m:t>
                      </m:r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5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5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5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5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5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А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6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34" y="6041896"/>
                <a:ext cx="6411321" cy="82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utton Color - Down"/>
              <p:cNvSpPr/>
              <p:nvPr/>
            </p:nvSpPr>
            <p:spPr>
              <a:xfrm>
                <a:off x="6998234" y="7055925"/>
                <a:ext cx="6411321" cy="820568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64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кА = </m:t>
                      </m:r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5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5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5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5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А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8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34" y="7055925"/>
                <a:ext cx="6411321" cy="82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utton Color - Down"/>
              <p:cNvSpPr/>
              <p:nvPr/>
            </p:nvSpPr>
            <p:spPr>
              <a:xfrm>
                <a:off x="6998234" y="5027867"/>
                <a:ext cx="6411321" cy="820568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64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мкА = </m:t>
                      </m:r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ru-RU" sz="5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5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5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5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5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5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А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5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34" y="5027867"/>
                <a:ext cx="6411321" cy="82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26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24" grpId="0" animBg="1"/>
      <p:bldP spid="16" grpId="0" animBg="1"/>
      <p:bldP spid="26" grpId="0" animBg="1"/>
      <p:bldP spid="28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4" name="Button Color - Down"/>
          <p:cNvSpPr/>
          <p:nvPr/>
        </p:nvSpPr>
        <p:spPr>
          <a:xfrm>
            <a:off x="3158837" y="6653458"/>
            <a:ext cx="8084083" cy="1258499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струму в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каналі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defTabSz="1079649"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блискавки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сягає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кА </a:t>
            </a:r>
            <a:endParaRPr lang="uk-UA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Результат пошуку зображень за запитом &quot;блискав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28" y="1168069"/>
            <a:ext cx="8489155" cy="53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59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4" name="Button Color - Down"/>
          <p:cNvSpPr/>
          <p:nvPr/>
        </p:nvSpPr>
        <p:spPr>
          <a:xfrm>
            <a:off x="1228796" y="6653458"/>
            <a:ext cx="11942618" cy="1258499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струму в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аксоні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передачі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нервового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імпульсу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0,004 мкА</a:t>
            </a:r>
            <a:endParaRPr lang="uk-UA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http://xn--80aimveh.pp.ua/uploads/posts/2016-06/nervoviy-mpuls-yogo-peretvorennya-mehanzm-peredach_96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3" y="1194395"/>
            <a:ext cx="10658404" cy="52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22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43" y="988406"/>
            <a:ext cx="9588726" cy="7111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4390152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Одиниця сили струму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8471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136982</TotalTime>
  <Words>608</Words>
  <Application>Microsoft Office PowerPoint</Application>
  <PresentationFormat>Довільний</PresentationFormat>
  <Paragraphs>97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MyriadPro-Regular</vt:lpstr>
      <vt:lpstr>Roboto</vt:lpstr>
      <vt:lpstr>Times New Roman</vt:lpstr>
      <vt:lpstr>Verdana</vt:lpstr>
      <vt:lpstr>Office Theme</vt:lpstr>
      <vt:lpstr>1_Office Theme</vt:lpstr>
      <vt:lpstr>Сила струму. Одиниця сили струму. Амперметр</vt:lpstr>
      <vt:lpstr>Запитання для фронтального опитування</vt:lpstr>
      <vt:lpstr>Запитання для фронтального опитування</vt:lpstr>
      <vt:lpstr>Проблемні питання</vt:lpstr>
      <vt:lpstr>Сила струму</vt:lpstr>
      <vt:lpstr>Одиниця сили струму</vt:lpstr>
      <vt:lpstr>Одиниця сили струму</vt:lpstr>
      <vt:lpstr>Одиниця сили струму</vt:lpstr>
      <vt:lpstr>Одиниця сили струму</vt:lpstr>
      <vt:lpstr>Одиниця сили струму</vt:lpstr>
      <vt:lpstr>Одиниця сили струму</vt:lpstr>
      <vt:lpstr>Одиниця сили струму</vt:lpstr>
      <vt:lpstr>Одиниця сили струму</vt:lpstr>
      <vt:lpstr>Одиниця сили струму</vt:lpstr>
      <vt:lpstr>Одиниця сили струму</vt:lpstr>
      <vt:lpstr>Одиниця електричного заряду</vt:lpstr>
      <vt:lpstr>Вимірювання сили струму</vt:lpstr>
      <vt:lpstr>Вимірювання сили струму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Бесіда за питаннями</vt:lpstr>
      <vt:lpstr>Бесіда за питаннями</vt:lpstr>
      <vt:lpstr>Бесіда за питаннями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Nazar Shchur</cp:lastModifiedBy>
  <cp:revision>623</cp:revision>
  <dcterms:created xsi:type="dcterms:W3CDTF">2015-01-15T13:10:55Z</dcterms:created>
  <dcterms:modified xsi:type="dcterms:W3CDTF">2016-12-02T15:02:07Z</dcterms:modified>
</cp:coreProperties>
</file>