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813" r:id="rId2"/>
    <p:sldId id="1401" r:id="rId3"/>
    <p:sldId id="891" r:id="rId4"/>
    <p:sldId id="909" r:id="rId5"/>
    <p:sldId id="1192" r:id="rId6"/>
    <p:sldId id="1193" r:id="rId7"/>
    <p:sldId id="1800" r:id="rId8"/>
    <p:sldId id="1794" r:id="rId9"/>
    <p:sldId id="1805" r:id="rId10"/>
    <p:sldId id="1802" r:id="rId11"/>
    <p:sldId id="1803" r:id="rId12"/>
    <p:sldId id="1804" r:id="rId13"/>
    <p:sldId id="1795" r:id="rId14"/>
    <p:sldId id="1796" r:id="rId15"/>
    <p:sldId id="1806" r:id="rId16"/>
    <p:sldId id="1797" r:id="rId17"/>
    <p:sldId id="1809" r:id="rId18"/>
    <p:sldId id="1810" r:id="rId19"/>
    <p:sldId id="1798" r:id="rId20"/>
    <p:sldId id="1807" r:id="rId21"/>
    <p:sldId id="1812" r:id="rId22"/>
    <p:sldId id="822" r:id="rId23"/>
    <p:sldId id="902" r:id="rId24"/>
    <p:sldId id="927" r:id="rId25"/>
    <p:sldId id="928" r:id="rId26"/>
    <p:sldId id="929" r:id="rId27"/>
    <p:sldId id="930" r:id="rId28"/>
    <p:sldId id="931" r:id="rId29"/>
    <p:sldId id="1427" r:id="rId30"/>
    <p:sldId id="1428" r:id="rId31"/>
    <p:sldId id="1732" r:id="rId32"/>
    <p:sldId id="1811" r:id="rId33"/>
    <p:sldId id="1814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2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19426B"/>
    <a:srgbClr val="77C00F"/>
    <a:srgbClr val="2497FF"/>
    <a:srgbClr val="99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0" autoAdjust="0"/>
    <p:restoredTop sz="95052" autoAdjust="0"/>
  </p:normalViewPr>
  <p:slideViewPr>
    <p:cSldViewPr snapToGrid="0">
      <p:cViewPr varScale="1">
        <p:scale>
          <a:sx n="73" d="100"/>
          <a:sy n="73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змінювати вигляд об'єктів у середовищі </a:t>
          </a:r>
          <a:r>
            <a:rPr lang="uk-UA" i="1" noProof="0" dirty="0" err="1"/>
            <a:t>Скретч</a:t>
          </a:r>
          <a:r>
            <a:rPr lang="uk-UA" i="1" noProof="0" dirty="0"/>
            <a:t>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Дотримуйся правил</a:t>
          </a:r>
          <a:endParaRPr lang="uk-UA" b="1" i="1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роботи з комп’ютером.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Ти дізнаєшся</a:t>
          </a:r>
          <a:endParaRPr lang="uk-UA" b="1" i="1" dirty="0"/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A07EC8CE-3D72-4A77-9430-49D736E0599A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зберігати створений у середовищі </a:t>
          </a:r>
          <a:r>
            <a:rPr lang="uk-UA" i="1" noProof="0" dirty="0" err="1"/>
            <a:t>Скретч</a:t>
          </a:r>
          <a:r>
            <a:rPr lang="uk-UA" i="1" noProof="0" dirty="0"/>
            <a:t> файл.</a:t>
          </a:r>
        </a:p>
      </dgm:t>
    </dgm:pt>
    <dgm:pt modelId="{EC9E39F7-C6E5-4123-A60C-817AE68A3677}" type="parTrans" cxnId="{9B48ED3A-1F51-434D-9C16-F81F334FA767}">
      <dgm:prSet/>
      <dgm:spPr/>
      <dgm:t>
        <a:bodyPr/>
        <a:lstStyle/>
        <a:p>
          <a:endParaRPr lang="uk-UA"/>
        </a:p>
      </dgm:t>
    </dgm:pt>
    <dgm:pt modelId="{E8B1DC9C-46B5-4DA4-80A2-C34DC5AD5553}" type="sibTrans" cxnId="{9B48ED3A-1F51-434D-9C16-F81F334FA767}">
      <dgm:prSet/>
      <dgm:spPr/>
      <dgm:t>
        <a:bodyPr/>
        <a:lstStyle/>
        <a:p>
          <a:endParaRPr lang="uk-UA"/>
        </a:p>
      </dgm:t>
    </dgm:pt>
    <dgm:pt modelId="{90767670-B3D0-4592-B790-0093CB5E2C78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якими є команди зміни вигляду </a:t>
          </a:r>
          <a:r>
            <a:rPr lang="uk-UA" i="1" noProof="0" dirty="0" err="1"/>
            <a:t>спрайта</a:t>
          </a:r>
          <a:r>
            <a:rPr lang="uk-UA" i="1" noProof="0" dirty="0"/>
            <a:t>;</a:t>
          </a:r>
        </a:p>
      </dgm:t>
    </dgm:pt>
    <dgm:pt modelId="{F364389F-DB82-48D7-A1F0-9FB8B3D5DFB7}" type="parTrans" cxnId="{83EB75EB-A4AF-4D16-ABB9-03702045F7D8}">
      <dgm:prSet/>
      <dgm:spPr/>
    </dgm:pt>
    <dgm:pt modelId="{AB66822D-C3CB-4E49-9A3D-2F0F34617826}" type="sibTrans" cxnId="{83EB75EB-A4AF-4D16-ABB9-03702045F7D8}">
      <dgm:prSet/>
      <dgm:spPr/>
    </dgm:pt>
    <dgm:pt modelId="{8AC63DEA-2F9C-494B-B218-D57EAF86CF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змінювати тло сцени;</a:t>
          </a:r>
        </a:p>
      </dgm:t>
    </dgm:pt>
    <dgm:pt modelId="{28BA19AE-A7A6-407F-9BF0-070DFF44CEEC}" type="parTrans" cxnId="{B33694C3-0DD2-4FF7-8413-E26EFE6D25DB}">
      <dgm:prSet/>
      <dgm:spPr/>
    </dgm:pt>
    <dgm:pt modelId="{80DD8AFC-E24E-46C9-A369-C2E994E64D03}" type="sibTrans" cxnId="{B33694C3-0DD2-4FF7-8413-E26EFE6D25DB}">
      <dgm:prSet/>
      <dgm:spPr/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9B48ED3A-1F51-434D-9C16-F81F334FA767}" srcId="{60CDE318-31FA-4F04-9607-291D96EE6197}" destId="{A07EC8CE-3D72-4A77-9430-49D736E0599A}" srcOrd="3" destOrd="0" parTransId="{EC9E39F7-C6E5-4123-A60C-817AE68A3677}" sibTransId="{E8B1DC9C-46B5-4DA4-80A2-C34DC5AD5553}"/>
    <dgm:cxn modelId="{DA97809E-5DC4-41FB-BEDC-F157272BD649}" type="presOf" srcId="{A07EC8CE-3D72-4A77-9430-49D736E0599A}" destId="{025CB6B8-CA2B-431B-8414-06FEB88A9357}" srcOrd="0" destOrd="3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B33694C3-0DD2-4FF7-8413-E26EFE6D25DB}" srcId="{60CDE318-31FA-4F04-9607-291D96EE6197}" destId="{8AC63DEA-2F9C-494B-B218-D57EAF86CFB1}" srcOrd="2" destOrd="0" parTransId="{28BA19AE-A7A6-407F-9BF0-070DFF44CEEC}" sibTransId="{80DD8AFC-E24E-46C9-A369-C2E994E64D03}"/>
    <dgm:cxn modelId="{FA2AB695-0CD6-4C7C-88D7-4E30511C4181}" type="presOf" srcId="{90767670-B3D0-4592-B790-0093CB5E2C78}" destId="{025CB6B8-CA2B-431B-8414-06FEB88A9357}" srcOrd="0" destOrd="1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83EB75EB-A4AF-4D16-ABB9-03702045F7D8}" srcId="{60CDE318-31FA-4F04-9607-291D96EE6197}" destId="{90767670-B3D0-4592-B790-0093CB5E2C78}" srcOrd="1" destOrd="0" parTransId="{F364389F-DB82-48D7-A1F0-9FB8B3D5DFB7}" sibTransId="{AB66822D-C3CB-4E49-9A3D-2F0F34617826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01B557E2-39FE-4A7C-B432-24DD71841416}" type="presOf" srcId="{8AC63DEA-2F9C-494B-B218-D57EAF86CFB1}" destId="{025CB6B8-CA2B-431B-8414-06FEB88A9357}" srcOrd="0" destOrd="2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182000"/>
          <a:ext cx="12050141" cy="98338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i="1" kern="1200" noProof="0" dirty="0"/>
            <a:t>Ти дізнаєшся</a:t>
          </a:r>
          <a:endParaRPr lang="uk-UA" sz="4100" b="1" i="1" kern="1200" dirty="0"/>
        </a:p>
      </dsp:txBody>
      <dsp:txXfrm>
        <a:off x="48005" y="230005"/>
        <a:ext cx="11954131" cy="887374"/>
      </dsp:txXfrm>
    </dsp:sp>
    <dsp:sp modelId="{025CB6B8-CA2B-431B-8414-06FEB88A9357}">
      <dsp:nvSpPr>
        <dsp:cNvPr id="0" name=""/>
        <dsp:cNvSpPr/>
      </dsp:nvSpPr>
      <dsp:spPr>
        <a:xfrm>
          <a:off x="0" y="1205987"/>
          <a:ext cx="12050141" cy="2206619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200" i="1" kern="1200" noProof="0" dirty="0"/>
            <a:t>як змінювати вигляд об'єктів у середовищі </a:t>
          </a:r>
          <a:r>
            <a:rPr lang="uk-UA" sz="3200" i="1" kern="1200" noProof="0" dirty="0" err="1"/>
            <a:t>Скретч</a:t>
          </a:r>
          <a:r>
            <a:rPr lang="uk-UA" sz="3200" i="1" kern="1200" noProof="0" dirty="0"/>
            <a:t>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200" i="1" kern="1200" noProof="0" dirty="0"/>
            <a:t>якими є команди зміни вигляду </a:t>
          </a:r>
          <a:r>
            <a:rPr lang="uk-UA" sz="3200" i="1" kern="1200" noProof="0" dirty="0" err="1"/>
            <a:t>спрайта</a:t>
          </a:r>
          <a:r>
            <a:rPr lang="uk-UA" sz="3200" i="1" kern="1200" noProof="0" dirty="0"/>
            <a:t>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200" i="1" kern="1200" noProof="0" dirty="0"/>
            <a:t>як змінювати тло сцени;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200" i="1" kern="1200" noProof="0" dirty="0"/>
            <a:t>як зберігати створений у середовищі </a:t>
          </a:r>
          <a:r>
            <a:rPr lang="uk-UA" sz="3200" i="1" kern="1200" noProof="0" dirty="0" err="1"/>
            <a:t>Скретч</a:t>
          </a:r>
          <a:r>
            <a:rPr lang="uk-UA" sz="3200" i="1" kern="1200" noProof="0" dirty="0"/>
            <a:t> файл.</a:t>
          </a:r>
        </a:p>
      </dsp:txBody>
      <dsp:txXfrm>
        <a:off x="0" y="1205987"/>
        <a:ext cx="12050141" cy="2206619"/>
      </dsp:txXfrm>
    </dsp:sp>
    <dsp:sp modelId="{79A6FD81-FCF4-4CE0-8871-588E983C05B5}">
      <dsp:nvSpPr>
        <dsp:cNvPr id="0" name=""/>
        <dsp:cNvSpPr/>
      </dsp:nvSpPr>
      <dsp:spPr>
        <a:xfrm>
          <a:off x="0" y="3412607"/>
          <a:ext cx="12050141" cy="983384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i="1" kern="1200" noProof="0" dirty="0">
              <a:solidFill>
                <a:schemeClr val="bg1"/>
              </a:solidFill>
            </a:rPr>
            <a:t>Дотримуйся правил</a:t>
          </a:r>
          <a:endParaRPr lang="uk-UA" sz="4100" b="1" i="1" kern="1200" dirty="0"/>
        </a:p>
      </dsp:txBody>
      <dsp:txXfrm>
        <a:off x="48005" y="3460612"/>
        <a:ext cx="11954131" cy="887374"/>
      </dsp:txXfrm>
    </dsp:sp>
    <dsp:sp modelId="{FAB089FA-E62B-4CA2-81E6-4269C82BD344}">
      <dsp:nvSpPr>
        <dsp:cNvPr id="0" name=""/>
        <dsp:cNvSpPr/>
      </dsp:nvSpPr>
      <dsp:spPr>
        <a:xfrm>
          <a:off x="0" y="4395992"/>
          <a:ext cx="12050141" cy="67896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роботи з комп’ютером.</a:t>
          </a:r>
        </a:p>
      </dsp:txBody>
      <dsp:txXfrm>
        <a:off x="0" y="4395992"/>
        <a:ext cx="12050141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6BFB2-248B-4A84-9809-3E3FDEBE07B4}" type="datetimeFigureOut">
              <a:rPr lang="uk-UA" smtClean="0"/>
              <a:t>13.10.2020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6FD8-15B2-42A4-A689-AD61545D95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03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0"/>
          <a:stretch/>
        </p:blipFill>
        <p:spPr>
          <a:xfrm>
            <a:off x="420152" y="0"/>
            <a:ext cx="4202648" cy="5428234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:a16="http://schemas.microsoft.com/office/drawing/2014/main" id="{49A3C6AF-7789-4A2B-AAD2-6E7D34104F4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3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5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47771" y="625958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6000" dirty="0" smtClean="0">
                <a:solidFill>
                  <a:srgbClr val="003366"/>
                </a:solidFill>
              </a:rPr>
              <a:t>Створення лінійних алгоритмів</a:t>
            </a:r>
            <a:endParaRPr lang="uk-UA" sz="6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id="{DBCC1B50-270D-4B00-B609-4E8AEEB0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14CAB-30A9-4FD1-BB9E-E569B615FE33}"/>
              </a:ext>
            </a:extLst>
          </p:cNvPr>
          <p:cNvSpPr txBox="1"/>
          <p:nvPr/>
        </p:nvSpPr>
        <p:spPr>
          <a:xfrm>
            <a:off x="1401490" y="1199586"/>
            <a:ext cx="1071850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називають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спрайтом</a:t>
            </a:r>
            <a:r>
              <a:rPr lang="uk-UA" sz="2800" b="1" i="1" kern="0" dirty="0">
                <a:solidFill>
                  <a:srgbClr val="FFFFFF"/>
                </a:solidFill>
              </a:rPr>
              <a:t>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 Які значення мають властивості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спрайта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D058CC-B4EA-4089-8B56-D002B0487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465" y="2273235"/>
            <a:ext cx="5909527" cy="418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3208B4-C9C2-49CF-B531-56BE6A394D0A}"/>
              </a:ext>
            </a:extLst>
          </p:cNvPr>
          <p:cNvSpPr txBox="1"/>
          <p:nvPr/>
        </p:nvSpPr>
        <p:spPr>
          <a:xfrm>
            <a:off x="1401491" y="2273235"/>
            <a:ext cx="4694510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назва, вигляд, видимість, розмір, розташування по горизонталі, розташування по вертикалі, напрямок руху?</a:t>
            </a:r>
          </a:p>
        </p:txBody>
      </p:sp>
    </p:spTree>
    <p:extLst>
      <p:ext uri="{BB962C8B-B14F-4D97-AF65-F5344CB8AC3E}">
        <p14:creationId xmlns:p14="http://schemas.microsoft.com/office/powerpoint/2010/main" val="41887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Ти вже знаєш, що додати ще один </a:t>
            </a:r>
            <a:r>
              <a:rPr lang="uk-UA" sz="2800" b="1" i="1" dirty="0" err="1">
                <a:solidFill>
                  <a:srgbClr val="FFFFFF"/>
                </a:solidFill>
              </a:rPr>
              <a:t>спрайт</a:t>
            </a:r>
            <a:r>
              <a:rPr lang="uk-UA" sz="2800" b="1" i="1" dirty="0">
                <a:solidFill>
                  <a:srgbClr val="FFFFFF"/>
                </a:solidFill>
              </a:rPr>
              <a:t> можна за допомогою вказівки </a:t>
            </a:r>
            <a:r>
              <a:rPr lang="uk-UA" sz="2800" b="1" i="1" dirty="0">
                <a:solidFill>
                  <a:srgbClr val="FFFF00"/>
                </a:solidFill>
              </a:rPr>
              <a:t>Обрати </a:t>
            </a:r>
            <a:r>
              <a:rPr lang="uk-UA" sz="2800" b="1" i="1" dirty="0" err="1">
                <a:solidFill>
                  <a:srgbClr val="FFFF00"/>
                </a:solidFill>
              </a:rPr>
              <a:t>спрайт</a:t>
            </a:r>
            <a:r>
              <a:rPr lang="uk-UA" sz="2800" b="1" i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727795-56DB-4600-8E2E-492618FA5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278064"/>
            <a:ext cx="5765793" cy="410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F6136DD-35A7-4BE1-A27C-B4462C1B116D}"/>
              </a:ext>
            </a:extLst>
          </p:cNvPr>
          <p:cNvSpPr/>
          <p:nvPr/>
        </p:nvSpPr>
        <p:spPr>
          <a:xfrm>
            <a:off x="5024120" y="3591560"/>
            <a:ext cx="510124" cy="490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F5522-35A8-4DF9-A282-65F932F80E5D}"/>
              </a:ext>
            </a:extLst>
          </p:cNvPr>
          <p:cNvSpPr txBox="1"/>
          <p:nvPr/>
        </p:nvSpPr>
        <p:spPr>
          <a:xfrm>
            <a:off x="6270171" y="2278064"/>
            <a:ext cx="5849821" cy="830997"/>
          </a:xfrm>
          <a:prstGeom prst="wedgeRectCallout">
            <a:avLst>
              <a:gd name="adj1" fmla="val -64701"/>
              <a:gd name="adj2" fmla="val 13062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Завантажити зображення з </a:t>
            </a:r>
            <a:r>
              <a:rPr lang="uk-UA" sz="2400" b="1" i="1" kern="0" dirty="0" err="1">
                <a:solidFill>
                  <a:srgbClr val="FFFFFF"/>
                </a:solidFill>
              </a:rPr>
              <a:t>файла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5529E500-0115-4AB9-B63C-4219149AFC60}"/>
              </a:ext>
            </a:extLst>
          </p:cNvPr>
          <p:cNvSpPr/>
          <p:nvPr/>
        </p:nvSpPr>
        <p:spPr>
          <a:xfrm>
            <a:off x="5024120" y="4086595"/>
            <a:ext cx="510124" cy="490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927682-BED0-469C-AB36-BD92D5C309D1}"/>
              </a:ext>
            </a:extLst>
          </p:cNvPr>
          <p:cNvSpPr txBox="1"/>
          <p:nvPr/>
        </p:nvSpPr>
        <p:spPr>
          <a:xfrm>
            <a:off x="6270171" y="3354759"/>
            <a:ext cx="5849821" cy="830997"/>
          </a:xfrm>
          <a:prstGeom prst="wedgeRectCallout">
            <a:avLst>
              <a:gd name="adj1" fmla="val -64962"/>
              <a:gd name="adj2" fmla="val 6093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Скористатися запропонованим зображенням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D8CD1F11-D892-4B06-96F5-1E2EFDBE596E}"/>
              </a:ext>
            </a:extLst>
          </p:cNvPr>
          <p:cNvSpPr/>
          <p:nvPr/>
        </p:nvSpPr>
        <p:spPr>
          <a:xfrm>
            <a:off x="5024120" y="4576815"/>
            <a:ext cx="510124" cy="490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CAF65-3BF2-4BBC-AC75-68263C55CF2F}"/>
              </a:ext>
            </a:extLst>
          </p:cNvPr>
          <p:cNvSpPr txBox="1"/>
          <p:nvPr/>
        </p:nvSpPr>
        <p:spPr>
          <a:xfrm>
            <a:off x="6270171" y="4384788"/>
            <a:ext cx="5849821" cy="830997"/>
          </a:xfrm>
          <a:prstGeom prst="wedgeRectCallout">
            <a:avLst>
              <a:gd name="adj1" fmla="val -64962"/>
              <a:gd name="adj2" fmla="val 133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Намалювати зображення у графічному редакторі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D961F5AA-E693-4A76-9719-E53BA5CEF23B}"/>
              </a:ext>
            </a:extLst>
          </p:cNvPr>
          <p:cNvSpPr/>
          <p:nvPr/>
        </p:nvSpPr>
        <p:spPr>
          <a:xfrm>
            <a:off x="5024120" y="5067035"/>
            <a:ext cx="510124" cy="490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8B3588-2379-4248-A5DD-78CF58916233}"/>
              </a:ext>
            </a:extLst>
          </p:cNvPr>
          <p:cNvSpPr txBox="1"/>
          <p:nvPr/>
        </p:nvSpPr>
        <p:spPr>
          <a:xfrm>
            <a:off x="6270171" y="5395276"/>
            <a:ext cx="5849821" cy="461665"/>
          </a:xfrm>
          <a:prstGeom prst="wedgeRectCallout">
            <a:avLst>
              <a:gd name="adj1" fmla="val -65288"/>
              <a:gd name="adj2" fmla="val -525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Обрати зображення з </a:t>
            </a:r>
            <a:r>
              <a:rPr lang="uk-UA" sz="2400" b="1" i="1" kern="0" dirty="0" err="1">
                <a:solidFill>
                  <a:srgbClr val="FFFFFF"/>
                </a:solidFill>
              </a:rPr>
              <a:t>біліотеки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Але подібний список можна використати й для того, щоб поміняти вигляд — образ обраного </a:t>
            </a:r>
            <a:r>
              <a:rPr lang="uk-UA" sz="2800" b="1" i="1" dirty="0" err="1">
                <a:solidFill>
                  <a:srgbClr val="FFFFFF"/>
                </a:solidFill>
              </a:rPr>
              <a:t>спрайта</a:t>
            </a:r>
            <a:r>
              <a:rPr lang="uk-UA" sz="2800" b="1" i="1" dirty="0">
                <a:solidFill>
                  <a:srgbClr val="FFFFFF"/>
                </a:solidFill>
              </a:rPr>
              <a:t>. Для цього у вікні середовища обирають вкладку </a:t>
            </a:r>
            <a:r>
              <a:rPr lang="uk-UA" sz="2800" b="1" i="1" dirty="0">
                <a:solidFill>
                  <a:srgbClr val="FFFF00"/>
                </a:solidFill>
              </a:rPr>
              <a:t>Образи</a:t>
            </a:r>
            <a:r>
              <a:rPr lang="uk-UA" sz="2800" b="1" i="1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13F314-1D1B-49E1-A9FB-CE99E8D6E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51" b="14373"/>
          <a:stretch/>
        </p:blipFill>
        <p:spPr>
          <a:xfrm>
            <a:off x="1255315" y="2750234"/>
            <a:ext cx="8884700" cy="364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A628509-F403-4EBC-BF96-CAC90EDC5FD5}"/>
              </a:ext>
            </a:extLst>
          </p:cNvPr>
          <p:cNvSpPr/>
          <p:nvPr/>
        </p:nvSpPr>
        <p:spPr>
          <a:xfrm>
            <a:off x="1820075" y="2757895"/>
            <a:ext cx="846926" cy="3624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A49000A-88F0-4BF7-B6AA-E8D054606A02}"/>
              </a:ext>
            </a:extLst>
          </p:cNvPr>
          <p:cNvSpPr/>
          <p:nvPr/>
        </p:nvSpPr>
        <p:spPr>
          <a:xfrm rot="2700000">
            <a:off x="2303765" y="310496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1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C031FD-65E2-4553-AFCC-503A30FB9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51" r="13889"/>
          <a:stretch/>
        </p:blipFill>
        <p:spPr>
          <a:xfrm>
            <a:off x="2877205" y="1196763"/>
            <a:ext cx="9242787" cy="532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0C57CE5-B969-48B5-8474-7305D4F7BD97}"/>
              </a:ext>
            </a:extLst>
          </p:cNvPr>
          <p:cNvSpPr/>
          <p:nvPr/>
        </p:nvSpPr>
        <p:spPr>
          <a:xfrm>
            <a:off x="2849880" y="1573386"/>
            <a:ext cx="650239" cy="170829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2570707" cy="2246769"/>
          </a:xfrm>
          <a:prstGeom prst="wedgeRectCallout">
            <a:avLst>
              <a:gd name="adj1" fmla="val 60079"/>
              <a:gd name="adj2" fmla="val -234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uk-UA" sz="2800" b="1" i="1" dirty="0">
                <a:solidFill>
                  <a:srgbClr val="FFFFFF"/>
                </a:solidFill>
              </a:rPr>
              <a:t>Деякі </a:t>
            </a:r>
            <a:r>
              <a:rPr lang="uk-UA" sz="2800" b="1" i="1" dirty="0" err="1">
                <a:solidFill>
                  <a:srgbClr val="FFFFFF"/>
                </a:solidFill>
              </a:rPr>
              <a:t>спрайти</a:t>
            </a:r>
            <a:r>
              <a:rPr lang="uk-UA" sz="2800" b="1" i="1" dirty="0">
                <a:solidFill>
                  <a:srgbClr val="FFFFFF"/>
                </a:solidFill>
              </a:rPr>
              <a:t> мають декілька образів: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6C5E75E-ADFD-4B31-BC21-4EAA6F8ED5B2}"/>
              </a:ext>
            </a:extLst>
          </p:cNvPr>
          <p:cNvSpPr/>
          <p:nvPr/>
        </p:nvSpPr>
        <p:spPr>
          <a:xfrm>
            <a:off x="3092739" y="4428468"/>
            <a:ext cx="324831" cy="2787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C9876-C556-4528-AE4C-149376623F8C}"/>
              </a:ext>
            </a:extLst>
          </p:cNvPr>
          <p:cNvSpPr txBox="1"/>
          <p:nvPr/>
        </p:nvSpPr>
        <p:spPr>
          <a:xfrm>
            <a:off x="3174999" y="3738749"/>
            <a:ext cx="2678988" cy="461665"/>
          </a:xfrm>
          <a:prstGeom prst="wedgeRectCallout">
            <a:avLst>
              <a:gd name="adj1" fmla="val -44018"/>
              <a:gd name="adj2" fmla="val 1221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Зробити фото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B645B9A-D400-4E72-A669-B4C375A31A2E}"/>
              </a:ext>
            </a:extLst>
          </p:cNvPr>
          <p:cNvSpPr/>
          <p:nvPr/>
        </p:nvSpPr>
        <p:spPr>
          <a:xfrm>
            <a:off x="2950355" y="5938262"/>
            <a:ext cx="605646" cy="5831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881BD3-2AEA-4426-82F1-B01D44020203}"/>
              </a:ext>
            </a:extLst>
          </p:cNvPr>
          <p:cNvSpPr txBox="1"/>
          <p:nvPr/>
        </p:nvSpPr>
        <p:spPr>
          <a:xfrm>
            <a:off x="72007" y="3598319"/>
            <a:ext cx="2570707" cy="1815882"/>
          </a:xfrm>
          <a:prstGeom prst="wedgeRectCallout">
            <a:avLst>
              <a:gd name="adj1" fmla="val 66709"/>
              <a:gd name="adj2" fmla="val 9103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uk-UA" sz="2800" b="1" i="1" dirty="0">
                <a:solidFill>
                  <a:srgbClr val="FFFFFF"/>
                </a:solidFill>
              </a:rPr>
              <a:t>А іншим цей образ можна додати.</a:t>
            </a:r>
          </a:p>
        </p:txBody>
      </p:sp>
    </p:spTree>
    <p:extLst>
      <p:ext uri="{BB962C8B-B14F-4D97-AF65-F5344CB8AC3E}">
        <p14:creationId xmlns:p14="http://schemas.microsoft.com/office/powerpoint/2010/main" val="5365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id="{35485BB4-F200-42FF-B0A8-797068FB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EB7794-D876-4A3E-BFE5-2E1B081D931F}"/>
              </a:ext>
            </a:extLst>
          </p:cNvPr>
          <p:cNvSpPr txBox="1"/>
          <p:nvPr/>
        </p:nvSpPr>
        <p:spPr>
          <a:xfrm>
            <a:off x="1401490" y="1199586"/>
            <a:ext cx="1071850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змінити Образ1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спрайта</a:t>
            </a:r>
            <a:r>
              <a:rPr lang="uk-UA" sz="2800" b="1" i="1" kern="0" dirty="0">
                <a:solidFill>
                  <a:srgbClr val="FFFFFF"/>
                </a:solidFill>
              </a:rPr>
              <a:t> на Образ2? Як це відобразиться на сцені середовища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C561ABE8-07FF-425E-9011-AF6B22EB1A9A}"/>
              </a:ext>
            </a:extLst>
          </p:cNvPr>
          <p:cNvSpPr/>
          <p:nvPr/>
        </p:nvSpPr>
        <p:spPr>
          <a:xfrm rot="10800000">
            <a:off x="5273467" y="3919061"/>
            <a:ext cx="1620665" cy="128097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466F88-37B0-4DE4-AB4D-17EC809E0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87" y="2578218"/>
            <a:ext cx="4656222" cy="385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A2C99EE-1321-4D1E-990C-88762C5DB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090" y="2612468"/>
            <a:ext cx="4656223" cy="386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5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Змінювати вигляд об’єктів можна також за допомогою команд групи </a:t>
            </a:r>
            <a:r>
              <a:rPr lang="uk-UA" sz="2800" b="1" i="1" dirty="0">
                <a:solidFill>
                  <a:srgbClr val="FFFF00"/>
                </a:solidFill>
              </a:rPr>
              <a:t>Вигляд</a:t>
            </a:r>
            <a:r>
              <a:rPr lang="uk-UA" sz="2800" b="1" i="1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9FCDC7-E5E7-4241-A3A6-A54BCEDD3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5" b="24720"/>
          <a:stretch/>
        </p:blipFill>
        <p:spPr>
          <a:xfrm>
            <a:off x="389929" y="2303255"/>
            <a:ext cx="11412141" cy="393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09F9DFF-8CBE-4DC2-BFE5-99C29BFD37CF}"/>
              </a:ext>
            </a:extLst>
          </p:cNvPr>
          <p:cNvSpPr/>
          <p:nvPr/>
        </p:nvSpPr>
        <p:spPr>
          <a:xfrm>
            <a:off x="369609" y="3115136"/>
            <a:ext cx="631151" cy="4840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AC08992C-3FC8-45F2-BF4E-08EA94AB2DE4}"/>
              </a:ext>
            </a:extLst>
          </p:cNvPr>
          <p:cNvSpPr/>
          <p:nvPr/>
        </p:nvSpPr>
        <p:spPr>
          <a:xfrm rot="18900000">
            <a:off x="704293" y="2463727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3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Наприклад, для </a:t>
            </a:r>
            <a:r>
              <a:rPr lang="uk-UA" sz="2800" b="1" i="1" dirty="0" err="1">
                <a:solidFill>
                  <a:srgbClr val="FFFFFF"/>
                </a:solidFill>
              </a:rPr>
              <a:t>спрайта</a:t>
            </a:r>
            <a:r>
              <a:rPr lang="uk-UA" sz="2800" b="1" i="1" dirty="0">
                <a:solidFill>
                  <a:srgbClr val="FFFFFF"/>
                </a:solidFill>
              </a:rPr>
              <a:t> Рудий кіт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997726D-1DB0-4C34-8DF1-E84012FEF3F3}"/>
              </a:ext>
            </a:extLst>
          </p:cNvPr>
          <p:cNvSpPr/>
          <p:nvPr/>
        </p:nvSpPr>
        <p:spPr>
          <a:xfrm>
            <a:off x="72007" y="1838085"/>
            <a:ext cx="5972332" cy="6940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468E096-A9F8-4816-BA53-0E6EC55644E9}"/>
              </a:ext>
            </a:extLst>
          </p:cNvPr>
          <p:cNvSpPr/>
          <p:nvPr/>
        </p:nvSpPr>
        <p:spPr>
          <a:xfrm>
            <a:off x="6149819" y="1838085"/>
            <a:ext cx="5972332" cy="6940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74CFCB-9CEB-4185-82DA-9A5B06FD9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43" y="2832154"/>
            <a:ext cx="4093210" cy="14812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49A41D-7156-4F2A-BB50-A1C12AEB4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501" y="2638240"/>
            <a:ext cx="3214967" cy="36902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629DE0-A282-4E5A-B8BE-427CEF8CA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4637309"/>
            <a:ext cx="5972332" cy="1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Наприклад, для </a:t>
            </a:r>
            <a:r>
              <a:rPr lang="uk-UA" sz="2800" b="1" i="1" dirty="0" err="1">
                <a:solidFill>
                  <a:srgbClr val="FFFFFF"/>
                </a:solidFill>
              </a:rPr>
              <a:t>спрайта</a:t>
            </a:r>
            <a:r>
              <a:rPr lang="uk-UA" sz="2800" b="1" i="1" dirty="0">
                <a:solidFill>
                  <a:srgbClr val="FFFFFF"/>
                </a:solidFill>
              </a:rPr>
              <a:t> Рудий кіт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997726D-1DB0-4C34-8DF1-E84012FEF3F3}"/>
              </a:ext>
            </a:extLst>
          </p:cNvPr>
          <p:cNvSpPr/>
          <p:nvPr/>
        </p:nvSpPr>
        <p:spPr>
          <a:xfrm>
            <a:off x="72007" y="1838085"/>
            <a:ext cx="5972332" cy="6940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468E096-A9F8-4816-BA53-0E6EC55644E9}"/>
              </a:ext>
            </a:extLst>
          </p:cNvPr>
          <p:cNvSpPr/>
          <p:nvPr/>
        </p:nvSpPr>
        <p:spPr>
          <a:xfrm>
            <a:off x="6149819" y="1838085"/>
            <a:ext cx="5972332" cy="6940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2AC5C9-8B8D-4793-B6F5-8A699FFD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25" y="2800457"/>
            <a:ext cx="3979246" cy="14455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9B6AAE-0E0F-421E-A9D9-679085A78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88" y="4667288"/>
            <a:ext cx="5866569" cy="14212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F00A7C-F02F-4015-B3C5-8F18FE383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067" y="2688682"/>
            <a:ext cx="3229066" cy="36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Наприклад, для </a:t>
            </a:r>
            <a:r>
              <a:rPr lang="uk-UA" sz="2800" b="1" i="1" dirty="0" err="1">
                <a:solidFill>
                  <a:srgbClr val="FFFFFF"/>
                </a:solidFill>
              </a:rPr>
              <a:t>спрайта</a:t>
            </a:r>
            <a:r>
              <a:rPr lang="uk-UA" sz="2800" b="1" i="1" dirty="0">
                <a:solidFill>
                  <a:srgbClr val="FFFFFF"/>
                </a:solidFill>
              </a:rPr>
              <a:t> Рудий кіт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997726D-1DB0-4C34-8DF1-E84012FEF3F3}"/>
              </a:ext>
            </a:extLst>
          </p:cNvPr>
          <p:cNvSpPr/>
          <p:nvPr/>
        </p:nvSpPr>
        <p:spPr>
          <a:xfrm>
            <a:off x="72007" y="1838085"/>
            <a:ext cx="5972332" cy="6940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468E096-A9F8-4816-BA53-0E6EC55644E9}"/>
              </a:ext>
            </a:extLst>
          </p:cNvPr>
          <p:cNvSpPr/>
          <p:nvPr/>
        </p:nvSpPr>
        <p:spPr>
          <a:xfrm>
            <a:off x="6149819" y="1838085"/>
            <a:ext cx="5972332" cy="6940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3994BD-A114-4DB3-9426-A77E718C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104" y="2794617"/>
            <a:ext cx="3480137" cy="14513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48F914-260F-45D1-B73D-531ED86FC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760" y="3205424"/>
            <a:ext cx="3106281" cy="33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Подібно до </a:t>
            </a:r>
            <a:r>
              <a:rPr lang="uk-UA" sz="2800" b="1" i="1" dirty="0" err="1">
                <a:solidFill>
                  <a:srgbClr val="FFFFFF"/>
                </a:solidFill>
              </a:rPr>
              <a:t>спрайтів</a:t>
            </a:r>
            <a:r>
              <a:rPr lang="uk-UA" sz="2800" b="1" i="1" dirty="0">
                <a:solidFill>
                  <a:srgbClr val="FFFFFF"/>
                </a:solidFill>
              </a:rPr>
              <a:t> змінюють тло сцени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195555-468C-458A-88C7-377FA5243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51"/>
          <a:stretch/>
        </p:blipFill>
        <p:spPr>
          <a:xfrm>
            <a:off x="1440960" y="1801824"/>
            <a:ext cx="9310079" cy="461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1CD774D-9208-4901-818A-294FE5AFCDA5}"/>
              </a:ext>
            </a:extLst>
          </p:cNvPr>
          <p:cNvSpPr/>
          <p:nvPr/>
        </p:nvSpPr>
        <p:spPr>
          <a:xfrm>
            <a:off x="9966832" y="4823960"/>
            <a:ext cx="515620" cy="15963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1E46F9A-A4F4-4E89-AEF1-10E747C60E8A}"/>
              </a:ext>
            </a:extLst>
          </p:cNvPr>
          <p:cNvSpPr/>
          <p:nvPr/>
        </p:nvSpPr>
        <p:spPr>
          <a:xfrm>
            <a:off x="1942133" y="2375622"/>
            <a:ext cx="1657915" cy="11194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CEAB31B0-9745-4E04-8387-57AFF6CF27E6}"/>
              </a:ext>
            </a:extLst>
          </p:cNvPr>
          <p:cNvSpPr/>
          <p:nvPr/>
        </p:nvSpPr>
        <p:spPr>
          <a:xfrm rot="18900000">
            <a:off x="3295151" y="187119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F1309A-337A-4FB1-A83D-17A0A3D70E4D}"/>
              </a:ext>
            </a:extLst>
          </p:cNvPr>
          <p:cNvSpPr txBox="1"/>
          <p:nvPr/>
        </p:nvSpPr>
        <p:spPr>
          <a:xfrm>
            <a:off x="7069498" y="4362295"/>
            <a:ext cx="2678988" cy="461665"/>
          </a:xfrm>
          <a:prstGeom prst="wedgeRectCallout">
            <a:avLst>
              <a:gd name="adj1" fmla="val 59504"/>
              <a:gd name="adj2" fmla="val 11128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Змінити тло</a:t>
            </a:r>
          </a:p>
        </p:txBody>
      </p:sp>
    </p:spTree>
    <p:extLst>
      <p:ext uri="{BB962C8B-B14F-4D97-AF65-F5344CB8AC3E}">
        <p14:creationId xmlns:p14="http://schemas.microsoft.com/office/powerpoint/2010/main" val="23797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40790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Додати тло сцени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720A76-FCAA-4EB9-B9BF-70946A43A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51"/>
          <a:stretch/>
        </p:blipFill>
        <p:spPr>
          <a:xfrm>
            <a:off x="1428387" y="1795587"/>
            <a:ext cx="9322652" cy="462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823B4FE-43B1-44DD-BF4F-75BA13214CB3}"/>
              </a:ext>
            </a:extLst>
          </p:cNvPr>
          <p:cNvSpPr/>
          <p:nvPr/>
        </p:nvSpPr>
        <p:spPr>
          <a:xfrm>
            <a:off x="9987915" y="5357709"/>
            <a:ext cx="579704" cy="45444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290D4F61-9219-474D-A4CB-85F5D598C2A1}"/>
              </a:ext>
            </a:extLst>
          </p:cNvPr>
          <p:cNvSpPr/>
          <p:nvPr/>
        </p:nvSpPr>
        <p:spPr>
          <a:xfrm rot="18900000">
            <a:off x="10266083" y="470030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500ABE8-3610-43EA-AE7B-A38A04DFCFB2}"/>
              </a:ext>
            </a:extLst>
          </p:cNvPr>
          <p:cNvSpPr/>
          <p:nvPr/>
        </p:nvSpPr>
        <p:spPr>
          <a:xfrm>
            <a:off x="2021552" y="1804798"/>
            <a:ext cx="726727" cy="3719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97E7709E-64C6-44D9-BD3C-89A175D047AF}"/>
              </a:ext>
            </a:extLst>
          </p:cNvPr>
          <p:cNvSpPr/>
          <p:nvPr/>
        </p:nvSpPr>
        <p:spPr>
          <a:xfrm>
            <a:off x="2661040" y="163411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D4CDE6E-91FE-4079-9D60-0C02513827FF}"/>
              </a:ext>
            </a:extLst>
          </p:cNvPr>
          <p:cNvSpPr/>
          <p:nvPr/>
        </p:nvSpPr>
        <p:spPr>
          <a:xfrm>
            <a:off x="1453680" y="5927742"/>
            <a:ext cx="579704" cy="45444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6EFEF621-695D-4877-8754-3FB84948C919}"/>
              </a:ext>
            </a:extLst>
          </p:cNvPr>
          <p:cNvSpPr/>
          <p:nvPr/>
        </p:nvSpPr>
        <p:spPr>
          <a:xfrm rot="18900000">
            <a:off x="1750149" y="531433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Зберігання </a:t>
            </a:r>
            <a:r>
              <a:rPr lang="uk-UA" sz="2800" b="1" i="1" dirty="0" err="1">
                <a:solidFill>
                  <a:srgbClr val="FFFFFF"/>
                </a:solidFill>
              </a:rPr>
              <a:t>файла</a:t>
            </a:r>
            <a:endParaRPr lang="uk-UA" sz="2800" b="1" i="1" dirty="0">
              <a:solidFill>
                <a:srgbClr val="FFFFFF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954F462-4DD5-420B-ABC2-B4B69F9AA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99"/>
          <a:stretch/>
        </p:blipFill>
        <p:spPr>
          <a:xfrm>
            <a:off x="1603219" y="1809367"/>
            <a:ext cx="8947550" cy="480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74954DC0-3806-43FD-B479-8F0C50DF3F46}"/>
              </a:ext>
            </a:extLst>
          </p:cNvPr>
          <p:cNvSpPr/>
          <p:nvPr/>
        </p:nvSpPr>
        <p:spPr>
          <a:xfrm>
            <a:off x="2628900" y="1779314"/>
            <a:ext cx="490548" cy="42286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Стрілка вліво 20">
            <a:extLst>
              <a:ext uri="{FF2B5EF4-FFF2-40B4-BE49-F238E27FC236}">
                <a16:creationId xmlns:a16="http://schemas.microsoft.com/office/drawing/2014/main" id="{46FF8AB0-0EE6-42BB-A9E5-BD015FDA5DA2}"/>
              </a:ext>
            </a:extLst>
          </p:cNvPr>
          <p:cNvSpPr/>
          <p:nvPr/>
        </p:nvSpPr>
        <p:spPr>
          <a:xfrm>
            <a:off x="3119448" y="1644355"/>
            <a:ext cx="7210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E2AD359D-60AE-41AD-AD3E-340339E2EDFB}"/>
              </a:ext>
            </a:extLst>
          </p:cNvPr>
          <p:cNvSpPr/>
          <p:nvPr/>
        </p:nvSpPr>
        <p:spPr>
          <a:xfrm>
            <a:off x="2650834" y="2673238"/>
            <a:ext cx="1730666" cy="3080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Стрілка вліво 20">
            <a:extLst>
              <a:ext uri="{FF2B5EF4-FFF2-40B4-BE49-F238E27FC236}">
                <a16:creationId xmlns:a16="http://schemas.microsoft.com/office/drawing/2014/main" id="{26F23413-46D5-4A47-8EB6-D778BB04432B}"/>
              </a:ext>
            </a:extLst>
          </p:cNvPr>
          <p:cNvSpPr/>
          <p:nvPr/>
        </p:nvSpPr>
        <p:spPr>
          <a:xfrm rot="18900000">
            <a:off x="3528080" y="199749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65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2CF67-1B35-496D-9582-14BE1A7FC33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Популярна дитяча гра-конструктор «</a:t>
            </a:r>
            <a:r>
              <a:rPr lang="uk-UA" sz="2800" b="1" i="1" kern="0" dirty="0" err="1">
                <a:solidFill>
                  <a:srgbClr val="FFFF00"/>
                </a:solidFill>
              </a:rPr>
              <a:t>Лего</a:t>
            </a:r>
            <a:r>
              <a:rPr lang="uk-UA" sz="2800" b="1" i="1" kern="0" dirty="0">
                <a:solidFill>
                  <a:srgbClr val="FFFFFF"/>
                </a:solidFill>
              </a:rPr>
              <a:t>» з’явилася в 1949 році в Данії. Назва конструктора походить від словосполучення «</a:t>
            </a:r>
            <a:r>
              <a:rPr lang="en-US" sz="2800" b="1" i="1" kern="0" dirty="0">
                <a:solidFill>
                  <a:srgbClr val="FFFFFF"/>
                </a:solidFill>
              </a:rPr>
              <a:t>l</a:t>
            </a:r>
            <a:r>
              <a:rPr lang="uk-UA" sz="2800" b="1" i="1" kern="0" dirty="0" err="1">
                <a:solidFill>
                  <a:srgbClr val="FFFFFF"/>
                </a:solidFill>
              </a:rPr>
              <a:t>eg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godt</a:t>
            </a:r>
            <a:r>
              <a:rPr lang="uk-UA" sz="2800" b="1" i="1" kern="0" dirty="0">
                <a:solidFill>
                  <a:srgbClr val="FFFFFF"/>
                </a:solidFill>
              </a:rPr>
              <a:t>», що в перекладі з датського означає «граємо із задоволенням». </a:t>
            </a:r>
          </a:p>
        </p:txBody>
      </p:sp>
      <p:pic>
        <p:nvPicPr>
          <p:cNvPr id="10" name="Picture 2" descr="http://brain.pan.e-merchant.com/9/5/14832459/l_14832459_002.jpg">
            <a:extLst>
              <a:ext uri="{FF2B5EF4-FFF2-40B4-BE49-F238E27FC236}">
                <a16:creationId xmlns:a16="http://schemas.microsoft.com/office/drawing/2014/main" id="{FB5E5A62-5F0A-4D8B-8BA2-A8E248CAF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 b="12339"/>
          <a:stretch/>
        </p:blipFill>
        <p:spPr bwMode="auto">
          <a:xfrm>
            <a:off x="6142049" y="3072605"/>
            <a:ext cx="5145544" cy="363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g-ecx.images-amazon.com/images/G/01/aplus/detail-page/B002RL7VNO_02_lg.jpg">
            <a:extLst>
              <a:ext uri="{FF2B5EF4-FFF2-40B4-BE49-F238E27FC236}">
                <a16:creationId xmlns:a16="http://schemas.microsoft.com/office/drawing/2014/main" id="{8DB62E35-75F8-49AB-B116-912C7B836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5" b="4539"/>
          <a:stretch/>
        </p:blipFill>
        <p:spPr bwMode="auto">
          <a:xfrm>
            <a:off x="490935" y="3113967"/>
            <a:ext cx="4575740" cy="31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розкласти 15 апельсинів на 5 тарілок так, щоб на всіх тарілках була різна кількість апельсинів? Намалюй.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6" name="Picture 2" descr="http://www.densurka.ru/files/densurka/Cascadian%20Bowl-%20Gre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9" b="6368"/>
          <a:stretch/>
        </p:blipFill>
        <p:spPr bwMode="auto">
          <a:xfrm>
            <a:off x="1779068" y="2523972"/>
            <a:ext cx="282462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densurka.ru/files/densurka/Cascadian%20Bowl-%20Gre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9" b="6368"/>
          <a:stretch/>
        </p:blipFill>
        <p:spPr bwMode="auto">
          <a:xfrm>
            <a:off x="7400021" y="2571135"/>
            <a:ext cx="282462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densurka.ru/files/densurka/Cascadian%20Bowl-%20Gre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9" b="6368"/>
          <a:stretch/>
        </p:blipFill>
        <p:spPr bwMode="auto">
          <a:xfrm>
            <a:off x="4545246" y="3488813"/>
            <a:ext cx="282462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densurka.ru/files/densurka/Cascadian%20Bowl-%20Gre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9" b="6368"/>
          <a:stretch/>
        </p:blipFill>
        <p:spPr bwMode="auto">
          <a:xfrm>
            <a:off x="1797396" y="4453653"/>
            <a:ext cx="282462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densurka.ru/files/densurka/Cascadian%20Bowl-%20Gre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9" b="6368"/>
          <a:stretch/>
        </p:blipFill>
        <p:spPr bwMode="auto">
          <a:xfrm>
            <a:off x="7400021" y="4453653"/>
            <a:ext cx="282462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80" y="27259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43" y="44433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63" y="459819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07" y="33355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27" y="349043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27" y="37387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77" y="24760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497" y="26309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97" y="287921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43" y="274482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21" y="407956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861" y="42052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07" y="44667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87" y="43483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fruit, oran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532" y="475142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Складіть  математичну модель задачі. Одного разу Іван-царевич бився зі Змієм-Гориничем. Зрубав Іван-царевич у  Змія  половину всіх його голів, а  в  нього виросло ще три голови. Вдруге зрубав Іван-царевич змію 5 голів, а  виросло ще 4 голови. 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i.io.ua/img_su/small/0040/30/00403082_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65" y="3516898"/>
            <a:ext cx="2112210" cy="290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45126" y="4973570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Було 8 голів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4493" y="4140504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7" y="3516899"/>
            <a:ext cx="5534314" cy="2893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Зібрав Іван-царевич останні сили та зрубав Змію </a:t>
            </a:r>
            <a:r>
              <a:rPr lang="uk-UA" sz="2600" b="1" i="1" kern="0" dirty="0">
                <a:solidFill>
                  <a:srgbClr val="FFFF00"/>
                </a:solidFill>
              </a:rPr>
              <a:t>6 голів</a:t>
            </a:r>
            <a:r>
              <a:rPr lang="uk-UA" sz="2600" b="1" i="1" kern="0" dirty="0">
                <a:solidFill>
                  <a:srgbClr val="FFFFFF"/>
                </a:solidFill>
              </a:rPr>
              <a:t>, що залишилися, й переміг Змія-Горинича. Скільки голів було у Змія-Горинича на початку битви?</a:t>
            </a:r>
          </a:p>
        </p:txBody>
      </p:sp>
    </p:spTree>
    <p:extLst>
      <p:ext uri="{BB962C8B-B14F-4D97-AF65-F5344CB8AC3E}">
        <p14:creationId xmlns:p14="http://schemas.microsoft.com/office/powerpoint/2010/main" val="29967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Із поданих команд </a:t>
            </a:r>
            <a:r>
              <a:rPr lang="uk-UA" sz="2800" b="1" i="1" kern="0" dirty="0" err="1">
                <a:solidFill>
                  <a:srgbClr val="FFFFFF"/>
                </a:solidFill>
              </a:rPr>
              <a:t>збери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</a:t>
            </a:r>
            <a:r>
              <a:rPr lang="uk-UA" sz="2800" b="1" i="1" kern="0" dirty="0">
                <a:solidFill>
                  <a:srgbClr val="FFFFFF"/>
                </a:solidFill>
              </a:rPr>
              <a:t> для малювання поданої фігури: пронумеруй команди в необхідному порядку.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68042"/>
          <a:stretch/>
        </p:blipFill>
        <p:spPr>
          <a:xfrm>
            <a:off x="1147315" y="3323789"/>
            <a:ext cx="2866046" cy="1715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763" y="3266619"/>
            <a:ext cx="2181225" cy="647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911" y="3323789"/>
            <a:ext cx="2789707" cy="571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750" y="4016993"/>
            <a:ext cx="3190875" cy="619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0661" y="4968881"/>
            <a:ext cx="3143250" cy="619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5912" y="4968881"/>
            <a:ext cx="2333625" cy="657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4296" y="3299626"/>
            <a:ext cx="469373" cy="471669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3763" y="3314211"/>
            <a:ext cx="469373" cy="471669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4289" y="4011247"/>
            <a:ext cx="469373" cy="471669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0691" y="4018536"/>
            <a:ext cx="469373" cy="471669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7093" y="4019539"/>
            <a:ext cx="469373" cy="471669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6167" y="4965345"/>
            <a:ext cx="469373" cy="471669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4943" y="4965345"/>
            <a:ext cx="469373" cy="471669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4296" y="3320143"/>
            <a:ext cx="465692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76783" y="4979148"/>
            <a:ext cx="465692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30774" y="4033033"/>
            <a:ext cx="465692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5603" y="3330111"/>
            <a:ext cx="465692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2531" y="4040242"/>
            <a:ext cx="465692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14326" y="4979148"/>
            <a:ext cx="465692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97970" y="4025744"/>
            <a:ext cx="465692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650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Яке число «об'єднує» тиждень, веселку та ноти?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calendar, selection, wee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" y="1948853"/>
            <a:ext cx="3488448" cy="348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ocktail-shoes.ru/userfiles/images/0_484b4_76e3e455_X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-2022" r="16731" b="14951"/>
          <a:stretch/>
        </p:blipFill>
        <p:spPr bwMode="auto">
          <a:xfrm>
            <a:off x="4008249" y="1948853"/>
            <a:ext cx="4177656" cy="32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agios.com.ua/wp-content/themes/Vasiliki/timthumb.php?src=http://agios.com.ua/wp-content/uploads/2014/10/nota.png&amp;w=240&amp;zc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15" y="2045207"/>
            <a:ext cx="3532254" cy="31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4984" y="5768049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856" y="5768049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14441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другими літерами назв зображень склади слово.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19" y="2556075"/>
            <a:ext cx="8663523" cy="218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680134" y="3924227"/>
            <a:ext cx="981504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7549" y="3924227"/>
            <a:ext cx="981504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7501" y="3922221"/>
            <a:ext cx="981504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3091" y="3932724"/>
            <a:ext cx="981504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56598" y="3932724"/>
            <a:ext cx="981504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61071" y="3932724"/>
            <a:ext cx="981504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7337" y="3932724"/>
            <a:ext cx="981504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1832" y="3932724"/>
            <a:ext cx="981504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9565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Допоможи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Смайлику</a:t>
            </a:r>
            <a:r>
              <a:rPr lang="uk-UA" sz="2800" b="1" i="1" kern="0" dirty="0">
                <a:solidFill>
                  <a:srgbClr val="FFFFFF"/>
                </a:solidFill>
              </a:rPr>
              <a:t> впоратися з головоломкою. Упиши в порожні клітинки квадратів такі числа, щоб утворились істинні рівності.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22" y="2770955"/>
            <a:ext cx="7441054" cy="351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23522" y="5777246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22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2341663" y="5707391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4039" y="4835259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13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2322180" y="4765404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8072" y="4771180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26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5246213" y="4701325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8072" y="2840782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14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5246213" y="2770927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3856" y="2832581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3301997" y="2762726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3856" y="3835076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3301997" y="3765221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2331" y="3835076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4280472" y="3765221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8043" y="5787808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27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6236184" y="5717953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3438" y="4835259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</a:t>
            </a:r>
          </a:p>
        </p:txBody>
      </p:sp>
      <p:sp>
        <p:nvSpPr>
          <p:cNvPr id="27" name="Прямокутник 26"/>
          <p:cNvSpPr/>
          <p:nvPr/>
        </p:nvSpPr>
        <p:spPr>
          <a:xfrm>
            <a:off x="9161579" y="4765404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62259" y="3835076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</a:t>
            </a:r>
          </a:p>
        </p:txBody>
      </p:sp>
      <p:sp>
        <p:nvSpPr>
          <p:cNvPr id="29" name="Прямокутник 28"/>
          <p:cNvSpPr/>
          <p:nvPr/>
        </p:nvSpPr>
        <p:spPr>
          <a:xfrm>
            <a:off x="8180400" y="3765221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75758" y="5777246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</a:t>
            </a:r>
          </a:p>
        </p:txBody>
      </p:sp>
      <p:sp>
        <p:nvSpPr>
          <p:cNvPr id="31" name="Прямокутник 30"/>
          <p:cNvSpPr/>
          <p:nvPr/>
        </p:nvSpPr>
        <p:spPr>
          <a:xfrm>
            <a:off x="8193899" y="5707391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5297" y="5788137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78</a:t>
            </a:r>
          </a:p>
        </p:txBody>
      </p:sp>
      <p:sp>
        <p:nvSpPr>
          <p:cNvPr id="33" name="Прямокутник 32"/>
          <p:cNvSpPr/>
          <p:nvPr/>
        </p:nvSpPr>
        <p:spPr>
          <a:xfrm>
            <a:off x="9143438" y="5718282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96674" y="2840782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5" name="Прямокутник 34"/>
          <p:cNvSpPr/>
          <p:nvPr/>
        </p:nvSpPr>
        <p:spPr>
          <a:xfrm>
            <a:off x="7214815" y="2770927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50310" y="2840782"/>
            <a:ext cx="639279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23</a:t>
            </a:r>
          </a:p>
        </p:txBody>
      </p:sp>
      <p:sp>
        <p:nvSpPr>
          <p:cNvPr id="37" name="Прямокутник 36"/>
          <p:cNvSpPr/>
          <p:nvPr/>
        </p:nvSpPr>
        <p:spPr>
          <a:xfrm>
            <a:off x="9168451" y="2770927"/>
            <a:ext cx="621138" cy="5781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5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560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DCBF84A-B4BA-4010-847C-511BCC39A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17630"/>
          <a:stretch/>
        </p:blipFill>
        <p:spPr bwMode="auto">
          <a:xfrm>
            <a:off x="993789" y="1228567"/>
            <a:ext cx="10204422" cy="53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 "Фокуси з числами"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0772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 зараз буду фокусником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i зможу відгадати ваші думки.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687" y="2429018"/>
            <a:ext cx="7018433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Задумай число від </a:t>
            </a: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до </a:t>
            </a: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+ 1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+ 19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 задумане число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2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задумане число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 ???</a:t>
            </a:r>
          </a:p>
        </p:txBody>
      </p:sp>
      <p:pic>
        <p:nvPicPr>
          <p:cNvPr id="1026" name="Picture 2" descr="Результат пошуку зображень за запитом &quot;number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65" y="2640993"/>
            <a:ext cx="4292496" cy="31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5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104</a:t>
            </a:r>
            <a:r>
              <a:rPr lang="en-US" dirty="0"/>
              <a:t>-10</a:t>
            </a:r>
            <a:r>
              <a:rPr lang="uk-UA" dirty="0"/>
              <a:t>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499753-8159-4B4C-AB9C-E1DCF775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1204780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Завдання 1. </a:t>
            </a:r>
            <a:r>
              <a:rPr lang="uk-UA" sz="2800" b="1" i="1" kern="0" dirty="0">
                <a:solidFill>
                  <a:srgbClr val="FFFF00"/>
                </a:solidFill>
              </a:rPr>
              <a:t>Різноманіття природи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E5603-0948-4EDB-AF6E-EF8259AC2334}"/>
              </a:ext>
            </a:extLst>
          </p:cNvPr>
          <p:cNvSpPr txBox="1"/>
          <p:nvPr/>
        </p:nvSpPr>
        <p:spPr>
          <a:xfrm>
            <a:off x="72184" y="1814638"/>
            <a:ext cx="1204763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Склади алгоритм, за яким виконавець «подорожує» планетою, називаючи чотири різні природні дива. Дій за такою інструкцією.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D2D1B-6A13-4C72-9F4F-FD8B9E15087B}"/>
              </a:ext>
            </a:extLst>
          </p:cNvPr>
          <p:cNvSpPr txBox="1"/>
          <p:nvPr/>
        </p:nvSpPr>
        <p:spPr>
          <a:xfrm>
            <a:off x="72184" y="3307505"/>
            <a:ext cx="806698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Добери виконавця, який має два образи.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2914A9-7762-4430-916C-6872B6777A6A}"/>
              </a:ext>
            </a:extLst>
          </p:cNvPr>
          <p:cNvSpPr txBox="1"/>
          <p:nvPr/>
        </p:nvSpPr>
        <p:spPr>
          <a:xfrm>
            <a:off x="72008" y="4369484"/>
            <a:ext cx="8066981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 тло сцени на образ природи. Додай ще три образи.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C23867-F281-4DB0-90C5-A02193051285}"/>
              </a:ext>
            </a:extLst>
          </p:cNvPr>
          <p:cNvSpPr txBox="1"/>
          <p:nvPr/>
        </p:nvSpPr>
        <p:spPr>
          <a:xfrm>
            <a:off x="71832" y="5431463"/>
            <a:ext cx="8066981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Склади алгоритм зміни вигляду виконавця та зміни образів сцени.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9C877D-056D-41F9-98A9-CB5854A6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762" y="3307505"/>
            <a:ext cx="3856054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1204780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Завдання 1. </a:t>
            </a:r>
            <a:r>
              <a:rPr lang="uk-UA" sz="2800" b="1" i="1" kern="0" dirty="0">
                <a:solidFill>
                  <a:srgbClr val="FFFF00"/>
                </a:solidFill>
              </a:rPr>
              <a:t>Різноманіття природи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E5603-0948-4EDB-AF6E-EF8259AC2334}"/>
              </a:ext>
            </a:extLst>
          </p:cNvPr>
          <p:cNvSpPr txBox="1"/>
          <p:nvPr/>
        </p:nvSpPr>
        <p:spPr>
          <a:xfrm>
            <a:off x="72184" y="1814638"/>
            <a:ext cx="1204763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Використай команди: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394C2A1-B0FF-46F8-A209-AFA8FDDB468C}"/>
              </a:ext>
            </a:extLst>
          </p:cNvPr>
          <p:cNvSpPr/>
          <p:nvPr/>
        </p:nvSpPr>
        <p:spPr>
          <a:xfrm>
            <a:off x="72007" y="2471130"/>
            <a:ext cx="4540186" cy="6940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D434C24-4AC0-4E34-880F-5F955F54D3EC}"/>
              </a:ext>
            </a:extLst>
          </p:cNvPr>
          <p:cNvSpPr/>
          <p:nvPr/>
        </p:nvSpPr>
        <p:spPr>
          <a:xfrm>
            <a:off x="4762919" y="2471130"/>
            <a:ext cx="7359232" cy="6940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9939CD7E-D4ED-42BB-A731-7C6717DC1593}"/>
              </a:ext>
            </a:extLst>
          </p:cNvPr>
          <p:cNvSpPr/>
          <p:nvPr/>
        </p:nvSpPr>
        <p:spPr>
          <a:xfrm>
            <a:off x="4762919" y="3298501"/>
            <a:ext cx="7359232" cy="6940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Розпочати алгоритм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BA7E0988-6488-4097-B6C8-BF7E9A2E2EC7}"/>
              </a:ext>
            </a:extLst>
          </p:cNvPr>
          <p:cNvSpPr/>
          <p:nvPr/>
        </p:nvSpPr>
        <p:spPr>
          <a:xfrm>
            <a:off x="4760584" y="4125872"/>
            <a:ext cx="7359232" cy="6940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Назвати диво природи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F347316B-BDEB-4AB0-9282-1C54FD674268}"/>
              </a:ext>
            </a:extLst>
          </p:cNvPr>
          <p:cNvSpPr/>
          <p:nvPr/>
        </p:nvSpPr>
        <p:spPr>
          <a:xfrm>
            <a:off x="4760584" y="4933095"/>
            <a:ext cx="7359232" cy="6940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вигляд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02D0207F-89C9-43A9-B8C9-BF3B9D502A83}"/>
              </a:ext>
            </a:extLst>
          </p:cNvPr>
          <p:cNvSpPr/>
          <p:nvPr/>
        </p:nvSpPr>
        <p:spPr>
          <a:xfrm>
            <a:off x="4758249" y="5760466"/>
            <a:ext cx="7359232" cy="6940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тло сцени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728971F-D100-42E2-ADE6-827BE2A4D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844" y="3180486"/>
            <a:ext cx="2139018" cy="9602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6A773F4-1A30-42E8-8D09-D86C7BE1F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25" y="4181042"/>
            <a:ext cx="2864384" cy="73361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D2A54A0-D233-41D7-87A0-5ADEA0660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047" y="4937491"/>
            <a:ext cx="1796940" cy="7583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126465D-7410-4C6B-8403-C3A7F5325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025" y="5760466"/>
            <a:ext cx="1458982" cy="7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5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rgbClr val="003366"/>
                </a:solidFill>
              </a:rPr>
              <a:t>Дякую за увагу!</a:t>
            </a:r>
            <a:endParaRPr lang="uk-UA" sz="5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 "Фокуси з числами"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98623" y="1196763"/>
            <a:ext cx="7996912" cy="132343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8000" b="1" i="1" kern="0" dirty="0">
                <a:solidFill>
                  <a:srgbClr val="FFFFFF"/>
                </a:solidFill>
              </a:rPr>
              <a:t>Відповідь: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8623" y="2633743"/>
            <a:ext cx="7996912" cy="37702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00" b="1" i="1" kern="0" dirty="0">
                <a:solidFill>
                  <a:srgbClr val="FFFFFF"/>
                </a:solidFill>
              </a:rPr>
              <a:t>10</a:t>
            </a:r>
            <a:endParaRPr lang="uk-UA" sz="239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1AF00-406E-493C-B443-D09120AB46D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Розробники комп'ютерних програм постійно покращують створені середовища. Ми працюватимемо із середовищем, яке: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0AF89-AC27-4A4D-9AE0-1136CB8FFFF8}"/>
              </a:ext>
            </a:extLst>
          </p:cNvPr>
          <p:cNvSpPr txBox="1"/>
          <p:nvPr/>
        </p:nvSpPr>
        <p:spPr>
          <a:xfrm>
            <a:off x="72008" y="2717612"/>
            <a:ext cx="498767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завантажити на сайті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0DECF-D921-4310-BA3F-D4B0FE08EA52}"/>
              </a:ext>
            </a:extLst>
          </p:cNvPr>
          <p:cNvSpPr txBox="1"/>
          <p:nvPr/>
        </p:nvSpPr>
        <p:spPr>
          <a:xfrm>
            <a:off x="7134477" y="2717612"/>
            <a:ext cx="498767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використовувати таке ж середовище онлайн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DB0F3-23BB-4FD4-9B95-B9486D36787E}"/>
              </a:ext>
            </a:extLst>
          </p:cNvPr>
          <p:cNvSpPr txBox="1"/>
          <p:nvPr/>
        </p:nvSpPr>
        <p:spPr>
          <a:xfrm>
            <a:off x="5172263" y="2963833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63FEF32-7F3B-4933-A8EC-6C1908C1EE00}"/>
              </a:ext>
            </a:extLst>
          </p:cNvPr>
          <p:cNvSpPr/>
          <p:nvPr/>
        </p:nvSpPr>
        <p:spPr>
          <a:xfrm>
            <a:off x="76771" y="3807573"/>
            <a:ext cx="3226868" cy="25833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https://scratch.mit.edu/download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9CE6929-2BE7-4889-B872-659FFF6B7932}"/>
              </a:ext>
            </a:extLst>
          </p:cNvPr>
          <p:cNvSpPr/>
          <p:nvPr/>
        </p:nvSpPr>
        <p:spPr>
          <a:xfrm>
            <a:off x="6154583" y="3807573"/>
            <a:ext cx="3226868" cy="25833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https://scratch.mit.edu/projects/editor/?tutorial=getStarted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CBCC3A-69A6-419C-8F8A-811423B2B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" t="3675" r="3481" b="2896"/>
          <a:stretch/>
        </p:blipFill>
        <p:spPr>
          <a:xfrm>
            <a:off x="3429679" y="3807572"/>
            <a:ext cx="2598575" cy="25833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40536E-1C45-4F59-8DF5-AB0DBDC85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584" y="3807572"/>
            <a:ext cx="2606565" cy="25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AF2D70-3C75-434E-86DA-5114A7EF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8" y="3694961"/>
            <a:ext cx="4630297" cy="2814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2678B-1923-4785-B305-7628EB1716B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Встановлене на комп'ютері середовище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завантажувати з: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98267C5-4F60-48E2-920F-8EB9457F9196}"/>
              </a:ext>
            </a:extLst>
          </p:cNvPr>
          <p:cNvSpPr/>
          <p:nvPr/>
        </p:nvSpPr>
        <p:spPr>
          <a:xfrm>
            <a:off x="72008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Головного меню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CA06B16-E6E0-49EE-8A5E-2BAB88100333}"/>
              </a:ext>
            </a:extLst>
          </p:cNvPr>
          <p:cNvSpPr/>
          <p:nvPr/>
        </p:nvSpPr>
        <p:spPr>
          <a:xfrm>
            <a:off x="6149820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значка на Робочому столі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3AAFC84-C9E7-465E-BF3D-AF3B803F748C}"/>
              </a:ext>
            </a:extLst>
          </p:cNvPr>
          <p:cNvSpPr/>
          <p:nvPr/>
        </p:nvSpPr>
        <p:spPr>
          <a:xfrm>
            <a:off x="1630430" y="3765297"/>
            <a:ext cx="2022313" cy="5493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108F24D4-EAD8-41CB-99C2-7F9C151E4C57}"/>
              </a:ext>
            </a:extLst>
          </p:cNvPr>
          <p:cNvSpPr/>
          <p:nvPr/>
        </p:nvSpPr>
        <p:spPr>
          <a:xfrm>
            <a:off x="3656808" y="371595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F946BF-BDD9-497A-841A-DFB5EB79A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67" y="3694961"/>
            <a:ext cx="2663438" cy="27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Ти знаєш, що алгоритми в середовищі </a:t>
            </a:r>
            <a:r>
              <a:rPr lang="uk-UA" sz="2800" b="1" i="1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dirty="0">
                <a:solidFill>
                  <a:srgbClr val="FFFFFF"/>
                </a:solidFill>
              </a:rPr>
              <a:t> створюють за допомогою команд, які об’єднані у групи. Тобі вже доводилося використовувати команду: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6C182-3C3E-4171-AA59-E077411B2F3A}"/>
              </a:ext>
            </a:extLst>
          </p:cNvPr>
          <p:cNvSpPr txBox="1"/>
          <p:nvPr/>
        </p:nvSpPr>
        <p:spPr>
          <a:xfrm>
            <a:off x="70929" y="573086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щоб розпочати алгоритм.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A5B4A6-23BC-472F-B0B3-D11358F07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534" y="2728890"/>
            <a:ext cx="5878931" cy="28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question, sign icon">
            <a:extLst>
              <a:ext uri="{FF2B5EF4-FFF2-40B4-BE49-F238E27FC236}">
                <a16:creationId xmlns:a16="http://schemas.microsoft.com/office/drawing/2014/main" id="{6FA68E7B-2281-4C58-B3BF-C7C5BFB4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C77AE-4E73-4C1C-8462-FA9F87A7EE49}"/>
              </a:ext>
            </a:extLst>
          </p:cNvPr>
          <p:cNvSpPr txBox="1"/>
          <p:nvPr/>
        </p:nvSpPr>
        <p:spPr>
          <a:xfrm>
            <a:off x="1401490" y="1199586"/>
            <a:ext cx="1071850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запустити алгоритм на виконання? А як зупинити його?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67FCC2-0D52-4B25-A7B2-5AFAAB6488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063"/>
          <a:stretch/>
        </p:blipFill>
        <p:spPr>
          <a:xfrm>
            <a:off x="1029955" y="2563621"/>
            <a:ext cx="10453635" cy="37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4D13BE1A-2AF8-42AE-9F2E-BA0931B743DD}"/>
              </a:ext>
            </a:extLst>
          </p:cNvPr>
          <p:cNvSpPr/>
          <p:nvPr/>
        </p:nvSpPr>
        <p:spPr>
          <a:xfrm>
            <a:off x="7504956" y="2944022"/>
            <a:ext cx="282991" cy="3301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2D7A88-8F0A-406A-AD99-B19E6E43B2F5}"/>
              </a:ext>
            </a:extLst>
          </p:cNvPr>
          <p:cNvSpPr txBox="1"/>
          <p:nvPr/>
        </p:nvSpPr>
        <p:spPr>
          <a:xfrm>
            <a:off x="5257917" y="2430836"/>
            <a:ext cx="1997710" cy="461665"/>
          </a:xfrm>
          <a:prstGeom prst="wedgeRectCallout">
            <a:avLst>
              <a:gd name="adj1" fmla="val 67264"/>
              <a:gd name="adj2" fmla="val 94845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Запуск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0450AB10-5A2C-418A-ADC3-7EC98FA6A05F}"/>
              </a:ext>
            </a:extLst>
          </p:cNvPr>
          <p:cNvSpPr/>
          <p:nvPr/>
        </p:nvSpPr>
        <p:spPr>
          <a:xfrm>
            <a:off x="7787947" y="2944022"/>
            <a:ext cx="282991" cy="3301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1A2BC1-AF07-4009-9080-3563758084D9}"/>
              </a:ext>
            </a:extLst>
          </p:cNvPr>
          <p:cNvSpPr txBox="1"/>
          <p:nvPr/>
        </p:nvSpPr>
        <p:spPr>
          <a:xfrm>
            <a:off x="6644747" y="3449251"/>
            <a:ext cx="1997710" cy="461665"/>
          </a:xfrm>
          <a:prstGeom prst="wedgeRectCallout">
            <a:avLst>
              <a:gd name="adj1" fmla="val 13176"/>
              <a:gd name="adj2" fmla="val -96949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Зупинка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DA1E6AE0-3453-4136-B93F-708EBF8AAFBC}"/>
              </a:ext>
            </a:extLst>
          </p:cNvPr>
          <p:cNvSpPr/>
          <p:nvPr/>
        </p:nvSpPr>
        <p:spPr>
          <a:xfrm>
            <a:off x="11136003" y="2948940"/>
            <a:ext cx="282991" cy="3301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C38754-0E09-4F3E-87B0-3EFCC14AAA11}"/>
              </a:ext>
            </a:extLst>
          </p:cNvPr>
          <p:cNvSpPr txBox="1"/>
          <p:nvPr/>
        </p:nvSpPr>
        <p:spPr>
          <a:xfrm>
            <a:off x="8353929" y="2434547"/>
            <a:ext cx="1997710" cy="830997"/>
          </a:xfrm>
          <a:prstGeom prst="wedgeRectCallout">
            <a:avLst>
              <a:gd name="adj1" fmla="val 93278"/>
              <a:gd name="adj2" fmla="val 29043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Повний екран</a:t>
            </a:r>
          </a:p>
        </p:txBody>
      </p:sp>
    </p:spTree>
    <p:extLst>
      <p:ext uri="{BB962C8B-B14F-4D97-AF65-F5344CB8AC3E}">
        <p14:creationId xmlns:p14="http://schemas.microsoft.com/office/powerpoint/2010/main" val="22061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змінювати вигляд об'єктів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81360-55DB-47BB-925D-1A45E19AE869}"/>
              </a:ext>
            </a:extLst>
          </p:cNvPr>
          <p:cNvSpPr txBox="1"/>
          <p:nvPr/>
        </p:nvSpPr>
        <p:spPr>
          <a:xfrm>
            <a:off x="72008" y="1196763"/>
            <a:ext cx="602399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Виконавець алгоритму в середовищі </a:t>
            </a:r>
            <a:r>
              <a:rPr lang="uk-UA" sz="2800" b="1" i="1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dirty="0">
                <a:solidFill>
                  <a:srgbClr val="FFFFFF"/>
                </a:solidFill>
              </a:rPr>
              <a:t> — </a:t>
            </a:r>
            <a:r>
              <a:rPr lang="uk-UA" sz="2800" b="1" i="1" dirty="0" err="1">
                <a:solidFill>
                  <a:srgbClr val="FFFF00"/>
                </a:solidFill>
              </a:rPr>
              <a:t>спрайт</a:t>
            </a:r>
            <a:r>
              <a:rPr lang="uk-UA" sz="2800" b="1" i="1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79A4C4-9717-4BA7-88F9-F1C8AD63EB15}"/>
              </a:ext>
            </a:extLst>
          </p:cNvPr>
          <p:cNvSpPr txBox="1"/>
          <p:nvPr/>
        </p:nvSpPr>
        <p:spPr>
          <a:xfrm>
            <a:off x="72008" y="2701263"/>
            <a:ext cx="602399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uk-UA" sz="2800" b="1" i="1" dirty="0">
                <a:solidFill>
                  <a:srgbClr val="FFFFFF"/>
                </a:solidFill>
              </a:rPr>
              <a:t>Як і кожний інформаційний об’єкт, він має свої властивості, значення яких можна змінювати.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FBDE5B3-3FE8-400D-8E7D-31E021E434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49" r="-1"/>
          <a:stretch/>
        </p:blipFill>
        <p:spPr>
          <a:xfrm>
            <a:off x="6250075" y="1196763"/>
            <a:ext cx="5869917" cy="519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E4F715D9-05EF-4EF5-B2FC-BE9F6CE30825}"/>
              </a:ext>
            </a:extLst>
          </p:cNvPr>
          <p:cNvSpPr/>
          <p:nvPr/>
        </p:nvSpPr>
        <p:spPr>
          <a:xfrm>
            <a:off x="8195080" y="5749290"/>
            <a:ext cx="689840" cy="64186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5DA45A6A-BF6B-4543-A334-ABAAF8919648}"/>
              </a:ext>
            </a:extLst>
          </p:cNvPr>
          <p:cNvSpPr/>
          <p:nvPr/>
        </p:nvSpPr>
        <p:spPr>
          <a:xfrm>
            <a:off x="8214800" y="1959718"/>
            <a:ext cx="3823124" cy="2928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177A68-042E-4565-B85F-A9413BF1540B}"/>
              </a:ext>
            </a:extLst>
          </p:cNvPr>
          <p:cNvSpPr txBox="1"/>
          <p:nvPr/>
        </p:nvSpPr>
        <p:spPr>
          <a:xfrm>
            <a:off x="6250075" y="3751023"/>
            <a:ext cx="1786707" cy="461665"/>
          </a:xfrm>
          <a:prstGeom prst="wedgeRectCallout">
            <a:avLst>
              <a:gd name="adj1" fmla="val 93001"/>
              <a:gd name="adj2" fmla="val -173954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Сцена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D005BE11-D4CC-45BB-BB68-8212B5C1E33D}"/>
              </a:ext>
            </a:extLst>
          </p:cNvPr>
          <p:cNvSpPr/>
          <p:nvPr/>
        </p:nvSpPr>
        <p:spPr>
          <a:xfrm>
            <a:off x="9595762" y="2887458"/>
            <a:ext cx="944222" cy="10322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6D3EAD-BD60-47A6-B7AA-B779468ACD16}"/>
              </a:ext>
            </a:extLst>
          </p:cNvPr>
          <p:cNvSpPr txBox="1"/>
          <p:nvPr/>
        </p:nvSpPr>
        <p:spPr>
          <a:xfrm>
            <a:off x="10126362" y="2192756"/>
            <a:ext cx="1786707" cy="461665"/>
          </a:xfrm>
          <a:prstGeom prst="wedgeRectCallout">
            <a:avLst>
              <a:gd name="adj1" fmla="val -42576"/>
              <a:gd name="adj2" fmla="val 136838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400" b="1" i="1" kern="0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8ABC09F0-89F5-4AA4-B088-2CD7C7919340}"/>
              </a:ext>
            </a:extLst>
          </p:cNvPr>
          <p:cNvSpPr/>
          <p:nvPr/>
        </p:nvSpPr>
        <p:spPr>
          <a:xfrm>
            <a:off x="8214800" y="4962366"/>
            <a:ext cx="3169480" cy="7869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C8854E-D272-4887-96D1-6F1DA05B0B69}"/>
              </a:ext>
            </a:extLst>
          </p:cNvPr>
          <p:cNvSpPr txBox="1"/>
          <p:nvPr/>
        </p:nvSpPr>
        <p:spPr>
          <a:xfrm>
            <a:off x="9200490" y="3962530"/>
            <a:ext cx="2678988" cy="830997"/>
          </a:xfrm>
          <a:prstGeom prst="wedgeRectCallout">
            <a:avLst>
              <a:gd name="adj1" fmla="val -37201"/>
              <a:gd name="adj2" fmla="val 81383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Властивості </a:t>
            </a:r>
            <a:r>
              <a:rPr lang="uk-UA" sz="2400" b="1" i="1" kern="0" dirty="0" err="1">
                <a:solidFill>
                  <a:srgbClr val="FFFFFF"/>
                </a:solidFill>
              </a:rPr>
              <a:t>спрайта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37BDBD-1FE6-4352-A81C-8043E72A8189}"/>
              </a:ext>
            </a:extLst>
          </p:cNvPr>
          <p:cNvSpPr txBox="1"/>
          <p:nvPr/>
        </p:nvSpPr>
        <p:spPr>
          <a:xfrm>
            <a:off x="6250075" y="4694236"/>
            <a:ext cx="1786707" cy="461665"/>
          </a:xfrm>
          <a:prstGeom prst="wedgeRectCallout">
            <a:avLst>
              <a:gd name="adj1" fmla="val 70016"/>
              <a:gd name="adj2" fmla="val 204180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400" b="1" i="1" kern="0" dirty="0">
                <a:solidFill>
                  <a:srgbClr val="FFFFFF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117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205158</TotalTime>
  <Words>983</Words>
  <Application>Microsoft Office PowerPoint</Application>
  <PresentationFormat>Широкий екран</PresentationFormat>
  <Paragraphs>190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Презентація PowerPoint</vt:lpstr>
      <vt:lpstr>Як змінювати вигляд об'єктів у середовищі Скретч?</vt:lpstr>
      <vt:lpstr>Гра "Фокуси з числами"</vt:lpstr>
      <vt:lpstr>Гра "Фокуси з числами"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Як змінювати вигляд об'єктів у середовищі Скретч?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Фізкультхвилинка</vt:lpstr>
      <vt:lpstr>Працюємо за комп’ютером</vt:lpstr>
      <vt:lpstr>Працюємо за комп’ютером</vt:lpstr>
      <vt:lpstr>Працюємо за комп’ютером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Користувач Lenovo</cp:lastModifiedBy>
  <cp:revision>1075</cp:revision>
  <dcterms:created xsi:type="dcterms:W3CDTF">2016-06-06T19:48:43Z</dcterms:created>
  <dcterms:modified xsi:type="dcterms:W3CDTF">2020-10-13T13:18:03Z</dcterms:modified>
</cp:coreProperties>
</file>