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47" r:id="rId3"/>
    <p:sldId id="2083" r:id="rId4"/>
    <p:sldId id="2084" r:id="rId5"/>
    <p:sldId id="2085" r:id="rId6"/>
    <p:sldId id="2086" r:id="rId7"/>
    <p:sldId id="2087" r:id="rId8"/>
    <p:sldId id="2088" r:id="rId9"/>
    <p:sldId id="2090" r:id="rId10"/>
    <p:sldId id="2091" r:id="rId11"/>
    <p:sldId id="2094" r:id="rId12"/>
    <p:sldId id="2095" r:id="rId13"/>
    <p:sldId id="2098" r:id="rId14"/>
    <p:sldId id="2100" r:id="rId15"/>
    <p:sldId id="2099" r:id="rId16"/>
    <p:sldId id="2101" r:id="rId17"/>
    <p:sldId id="2102" r:id="rId18"/>
    <p:sldId id="2103" r:id="rId19"/>
    <p:sldId id="2092" r:id="rId20"/>
    <p:sldId id="2104" r:id="rId21"/>
    <p:sldId id="2105" r:id="rId22"/>
    <p:sldId id="2106" r:id="rId23"/>
    <p:sldId id="2107" r:id="rId24"/>
    <p:sldId id="2108" r:id="rId25"/>
    <p:sldId id="2109" r:id="rId26"/>
    <p:sldId id="2110" r:id="rId27"/>
    <p:sldId id="2111" r:id="rId28"/>
    <p:sldId id="2113" r:id="rId29"/>
    <p:sldId id="2114" r:id="rId30"/>
    <p:sldId id="2115" r:id="rId31"/>
    <p:sldId id="2116" r:id="rId32"/>
    <p:sldId id="2117" r:id="rId33"/>
    <p:sldId id="2118" r:id="rId34"/>
    <p:sldId id="2119" r:id="rId35"/>
    <p:sldId id="306" r:id="rId36"/>
    <p:sldId id="2120" r:id="rId37"/>
    <p:sldId id="1968" r:id="rId38"/>
    <p:sldId id="1969" r:id="rId39"/>
    <p:sldId id="2006" r:id="rId40"/>
    <p:sldId id="304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EF7521"/>
    <a:srgbClr val="0080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/>
            <a:t>що таке інтерфейс;</a:t>
          </a:r>
          <a:endParaRPr lang="uk-UA" i="1" noProof="0" dirty="0"/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/>
            <a:t>Ти дізнаєшся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>
              <a:solidFill>
                <a:schemeClr val="bg1"/>
              </a:solidFill>
            </a:rPr>
            <a:t>що розуміють під ергономікою веб-сайта і які існують критерії ергономіки;</a:t>
          </a:r>
          <a:endParaRPr lang="uk-UA" i="1" noProof="0" dirty="0">
            <a:solidFill>
              <a:schemeClr val="bg1"/>
            </a:solidFill>
          </a:endParaRP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AA54DCD0-847A-4897-8070-0BA012751F0A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i="1" noProof="0" dirty="0"/>
            <a:t>яку мову використовують при розмітці веб-сайта;</a:t>
          </a:r>
          <a:endParaRPr lang="uk-UA" i="1" noProof="0" dirty="0"/>
        </a:p>
      </dgm:t>
    </dgm:pt>
    <dgm:pt modelId="{5FE5320E-1484-44A8-B01E-85B53B92ECCC}" type="parTrans" cxnId="{19541ACA-08BD-4069-87A7-706DBD310E34}">
      <dgm:prSet/>
      <dgm:spPr/>
      <dgm:t>
        <a:bodyPr/>
        <a:lstStyle/>
        <a:p>
          <a:endParaRPr lang="uk-UA"/>
        </a:p>
      </dgm:t>
    </dgm:pt>
    <dgm:pt modelId="{3E506AB0-D85A-4B7E-9E04-08DC0AA8CFC3}" type="sibTrans" cxnId="{19541ACA-08BD-4069-87A7-706DBD310E34}">
      <dgm:prSet/>
      <dgm:spPr/>
      <dgm:t>
        <a:bodyPr/>
        <a:lstStyle/>
        <a:p>
          <a:endParaRPr lang="uk-UA"/>
        </a:p>
      </dgm:t>
    </dgm:pt>
    <dgm:pt modelId="{EC01E6DA-BE71-4440-855B-32D0592AD8D7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розрізняють типи сайтів;</a:t>
          </a:r>
        </a:p>
      </dgm:t>
    </dgm:pt>
    <dgm:pt modelId="{83D21956-515D-41E1-AB5D-6AEF82D129FC}" type="parTrans" cxnId="{09FD2132-FF2C-4B58-AE8C-5B150854BCAA}">
      <dgm:prSet/>
      <dgm:spPr/>
      <dgm:t>
        <a:bodyPr/>
        <a:lstStyle/>
        <a:p>
          <a:endParaRPr lang="uk-UA"/>
        </a:p>
      </dgm:t>
    </dgm:pt>
    <dgm:pt modelId="{85EBC041-9A30-495C-B2AB-5B89EA8EFDE3}" type="sibTrans" cxnId="{09FD2132-FF2C-4B58-AE8C-5B150854BCAA}">
      <dgm:prSet/>
      <dgm:spPr/>
      <dgm:t>
        <a:bodyPr/>
        <a:lstStyle/>
        <a:p>
          <a:endParaRPr lang="uk-UA"/>
        </a:p>
      </dgm:t>
    </dgm:pt>
    <dgm:pt modelId="{FBB0F046-4B6A-4D85-84BA-A5B2006DC3A6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що передбачає веб-дизайн;</a:t>
          </a:r>
        </a:p>
      </dgm:t>
    </dgm:pt>
    <dgm:pt modelId="{AD54F603-F5FC-4824-8914-A2F051128E35}" type="parTrans" cxnId="{AB3B2ECB-E7B4-4B7D-9B28-B8C8D030213E}">
      <dgm:prSet/>
      <dgm:spPr/>
      <dgm:t>
        <a:bodyPr/>
        <a:lstStyle/>
        <a:p>
          <a:endParaRPr lang="uk-UA"/>
        </a:p>
      </dgm:t>
    </dgm:pt>
    <dgm:pt modelId="{2CE00AC1-86D0-4882-B159-7A837E0DA867}" type="sibTrans" cxnId="{AB3B2ECB-E7B4-4B7D-9B28-B8C8D030213E}">
      <dgm:prSet/>
      <dgm:spPr/>
      <dgm:t>
        <a:bodyPr/>
        <a:lstStyle/>
        <a:p>
          <a:endParaRPr lang="uk-UA"/>
        </a:p>
      </dgm:t>
    </dgm:pt>
    <dgm:pt modelId="{2FC9EE48-8A04-4DB2-8B8F-F032861989D7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ru-RU" i="1" noProof="0" dirty="0" err="1">
              <a:solidFill>
                <a:schemeClr val="bg1"/>
              </a:solidFill>
            </a:rPr>
            <a:t>які</a:t>
          </a:r>
          <a:r>
            <a:rPr lang="ru-RU" i="1" noProof="0" dirty="0">
              <a:solidFill>
                <a:schemeClr val="bg1"/>
              </a:solidFill>
            </a:rPr>
            <a:t> переваги й недоліки різної компоновки </a:t>
          </a:r>
          <a:r>
            <a:rPr lang="ru-RU" i="1" noProof="0" dirty="0" err="1">
              <a:solidFill>
                <a:schemeClr val="bg1"/>
              </a:solidFill>
            </a:rPr>
            <a:t>сторінок</a:t>
          </a:r>
          <a:r>
            <a:rPr lang="ru-RU" i="1" noProof="0" dirty="0">
              <a:solidFill>
                <a:schemeClr val="bg1"/>
              </a:solidFill>
            </a:rPr>
            <a:t> сайта.</a:t>
          </a:r>
          <a:endParaRPr lang="uk-UA" i="1" noProof="0" dirty="0">
            <a:solidFill>
              <a:schemeClr val="bg1"/>
            </a:solidFill>
          </a:endParaRPr>
        </a:p>
      </dgm:t>
    </dgm:pt>
    <dgm:pt modelId="{264512C2-55F7-4D4D-9025-94B4745AB961}" type="parTrans" cxnId="{17C401DC-D45D-4AC6-AFC9-AAB9553C1AF8}">
      <dgm:prSet/>
      <dgm:spPr/>
      <dgm:t>
        <a:bodyPr/>
        <a:lstStyle/>
        <a:p>
          <a:endParaRPr lang="uk-UA"/>
        </a:p>
      </dgm:t>
    </dgm:pt>
    <dgm:pt modelId="{3D12F71F-756E-468B-B2A5-1B03EC495DF6}" type="sibTrans" cxnId="{17C401DC-D45D-4AC6-AFC9-AAB9553C1AF8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793DE2-201E-46E9-AD3E-27089F496853}" type="presOf" srcId="{AA54DCD0-847A-4897-8070-0BA012751F0A}" destId="{025CB6B8-CA2B-431B-8414-06FEB88A9357}" srcOrd="0" destOrd="1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19541ACA-08BD-4069-87A7-706DBD310E34}" srcId="{60CDE318-31FA-4F04-9607-291D96EE6197}" destId="{AA54DCD0-847A-4897-8070-0BA012751F0A}" srcOrd="1" destOrd="0" parTransId="{5FE5320E-1484-44A8-B01E-85B53B92ECCC}" sibTransId="{3E506AB0-D85A-4B7E-9E04-08DC0AA8CFC3}"/>
    <dgm:cxn modelId="{F06DC896-70E0-454D-9A65-F39EC2E9A705}" type="presOf" srcId="{2FC9EE48-8A04-4DB2-8B8F-F032861989D7}" destId="{FAB089FA-E62B-4CA2-81E6-4269C82BD344}" srcOrd="0" destOrd="2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17C401DC-D45D-4AC6-AFC9-AAB9553C1AF8}" srcId="{03BE68DC-2A40-40DE-8DA8-DFADED8E1DB4}" destId="{2FC9EE48-8A04-4DB2-8B8F-F032861989D7}" srcOrd="2" destOrd="0" parTransId="{264512C2-55F7-4D4D-9025-94B4745AB961}" sibTransId="{3D12F71F-756E-468B-B2A5-1B03EC495DF6}"/>
    <dgm:cxn modelId="{47DFD4DD-6074-483E-B005-BD4C1D66C94A}" type="presOf" srcId="{FBB0F046-4B6A-4D85-84BA-A5B2006DC3A6}" destId="{FAB089FA-E62B-4CA2-81E6-4269C82BD344}" srcOrd="0" destOrd="1" presId="urn:microsoft.com/office/officeart/2005/8/layout/vList2"/>
    <dgm:cxn modelId="{09FD2132-FF2C-4B58-AE8C-5B150854BCAA}" srcId="{60CDE318-31FA-4F04-9607-291D96EE6197}" destId="{EC01E6DA-BE71-4440-855B-32D0592AD8D7}" srcOrd="2" destOrd="0" parTransId="{83D21956-515D-41E1-AB5D-6AEF82D129FC}" sibTransId="{85EBC041-9A30-495C-B2AB-5B89EA8EFDE3}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AB3B2ECB-E7B4-4B7D-9B28-B8C8D030213E}" srcId="{03BE68DC-2A40-40DE-8DA8-DFADED8E1DB4}" destId="{FBB0F046-4B6A-4D85-84BA-A5B2006DC3A6}" srcOrd="1" destOrd="0" parTransId="{AD54F603-F5FC-4824-8914-A2F051128E35}" sibTransId="{2CE00AC1-86D0-4882-B159-7A837E0DA867}"/>
    <dgm:cxn modelId="{7200D53A-621D-4BCF-A411-204EDFAB2E4C}" type="presOf" srcId="{EC01E6DA-BE71-4440-855B-32D0592AD8D7}" destId="{025CB6B8-CA2B-431B-8414-06FEB88A9357}" srcOrd="0" destOrd="2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Зручна навігація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Стилістика </a:t>
          </a:r>
          <a:r>
            <a:rPr lang="uk-UA" i="1" dirty="0" err="1"/>
            <a:t>сайта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Розмір </a:t>
          </a:r>
          <a:r>
            <a:rPr lang="uk-UA" i="1" dirty="0" err="1">
              <a:solidFill>
                <a:srgbClr val="002060"/>
              </a:solidFill>
            </a:rPr>
            <a:t>сайта</a:t>
          </a:r>
          <a:endParaRPr lang="uk-UA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Оформлення контенту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Веб-інтерфейс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08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08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08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08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08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19139"/>
          <a:ext cx="12050141" cy="8634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noProof="0" dirty="0"/>
            <a:t>Пригадай</a:t>
          </a:r>
        </a:p>
      </dsp:txBody>
      <dsp:txXfrm>
        <a:off x="42151" y="161290"/>
        <a:ext cx="11965839" cy="779158"/>
      </dsp:txXfrm>
    </dsp:sp>
    <dsp:sp modelId="{025CB6B8-CA2B-431B-8414-06FEB88A9357}">
      <dsp:nvSpPr>
        <dsp:cNvPr id="0" name=""/>
        <dsp:cNvSpPr/>
      </dsp:nvSpPr>
      <dsp:spPr>
        <a:xfrm>
          <a:off x="0" y="1009337"/>
          <a:ext cx="12050141" cy="145314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/>
            <a:t>що таке інтерфейс;</a:t>
          </a:r>
          <a:endParaRPr lang="uk-UA" sz="2800" i="1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ru-RU" sz="2800" i="1" kern="1200" noProof="0" dirty="0"/>
            <a:t>яку мову використовують при розмітці веб-сайта;</a:t>
          </a:r>
          <a:endParaRPr lang="uk-UA" sz="2800" i="1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які розрізняють типи сайтів;</a:t>
          </a:r>
        </a:p>
      </dsp:txBody>
      <dsp:txXfrm>
        <a:off x="0" y="1009337"/>
        <a:ext cx="12050141" cy="1453140"/>
      </dsp:txXfrm>
    </dsp:sp>
    <dsp:sp modelId="{79A6FD81-FCF4-4CE0-8871-588E983C05B5}">
      <dsp:nvSpPr>
        <dsp:cNvPr id="0" name=""/>
        <dsp:cNvSpPr/>
      </dsp:nvSpPr>
      <dsp:spPr>
        <a:xfrm>
          <a:off x="0" y="2462477"/>
          <a:ext cx="12050141" cy="86346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noProof="0" dirty="0"/>
            <a:t>Ти дізнаєшся</a:t>
          </a:r>
        </a:p>
      </dsp:txBody>
      <dsp:txXfrm>
        <a:off x="42151" y="2504628"/>
        <a:ext cx="11965839" cy="779158"/>
      </dsp:txXfrm>
    </dsp:sp>
    <dsp:sp modelId="{FAB089FA-E62B-4CA2-81E6-4269C82BD344}">
      <dsp:nvSpPr>
        <dsp:cNvPr id="0" name=""/>
        <dsp:cNvSpPr/>
      </dsp:nvSpPr>
      <dsp:spPr>
        <a:xfrm>
          <a:off x="0" y="3325937"/>
          <a:ext cx="12050141" cy="182574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800" i="1" kern="1200" noProof="0">
              <a:solidFill>
                <a:schemeClr val="bg1"/>
              </a:solidFill>
            </a:rPr>
            <a:t>що розуміють під ергономікою веб-сайта і які існують критерії ергономіки;</a:t>
          </a:r>
          <a:endParaRPr lang="uk-UA" sz="2800" i="1" kern="1200" noProof="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що передбачає веб-дизайн;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ru-RU" sz="2800" i="1" kern="1200" noProof="0" dirty="0" err="1">
              <a:solidFill>
                <a:schemeClr val="bg1"/>
              </a:solidFill>
            </a:rPr>
            <a:t>які</a:t>
          </a:r>
          <a:r>
            <a:rPr lang="ru-RU" sz="2800" i="1" kern="1200" noProof="0" dirty="0">
              <a:solidFill>
                <a:schemeClr val="bg1"/>
              </a:solidFill>
            </a:rPr>
            <a:t> переваги й недоліки різної компоновки </a:t>
          </a:r>
          <a:r>
            <a:rPr lang="ru-RU" sz="2800" i="1" kern="1200" noProof="0" dirty="0" err="1">
              <a:solidFill>
                <a:schemeClr val="bg1"/>
              </a:solidFill>
            </a:rPr>
            <a:t>сторінок</a:t>
          </a:r>
          <a:r>
            <a:rPr lang="ru-RU" sz="2800" i="1" kern="1200" noProof="0" dirty="0">
              <a:solidFill>
                <a:schemeClr val="bg1"/>
              </a:solidFill>
            </a:rPr>
            <a:t> сайта.</a:t>
          </a:r>
          <a:endParaRPr lang="uk-UA" sz="2800" i="1" kern="1200" noProof="0" dirty="0">
            <a:solidFill>
              <a:schemeClr val="bg1"/>
            </a:solidFill>
          </a:endParaRPr>
        </a:p>
      </dsp:txBody>
      <dsp:txXfrm>
        <a:off x="0" y="3325937"/>
        <a:ext cx="12050141" cy="1825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255499" y="-652895"/>
          <a:ext cx="5070302" cy="5070302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56863" y="186205"/>
          <a:ext cx="5942770" cy="56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363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/>
            <a:t>Зручна навігація</a:t>
          </a:r>
        </a:p>
      </dsp:txBody>
      <dsp:txXfrm>
        <a:off x="356863" y="186205"/>
        <a:ext cx="5942770" cy="568717"/>
      </dsp:txXfrm>
    </dsp:sp>
    <dsp:sp modelId="{27878C57-BBF6-4C22-88FA-1C3D4933722D}">
      <dsp:nvSpPr>
        <dsp:cNvPr id="0" name=""/>
        <dsp:cNvSpPr/>
      </dsp:nvSpPr>
      <dsp:spPr>
        <a:xfrm>
          <a:off x="62667" y="176367"/>
          <a:ext cx="588393" cy="588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94163" y="892051"/>
          <a:ext cx="5605470" cy="56871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363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/>
            <a:t>Стилістика </a:t>
          </a:r>
          <a:r>
            <a:rPr lang="uk-UA" sz="2500" i="1" kern="1200" dirty="0" err="1"/>
            <a:t>сайта</a:t>
          </a:r>
          <a:endParaRPr lang="uk-UA" sz="2500" i="1" kern="1200" dirty="0"/>
        </a:p>
      </dsp:txBody>
      <dsp:txXfrm>
        <a:off x="694163" y="892051"/>
        <a:ext cx="5605470" cy="568717"/>
      </dsp:txXfrm>
    </dsp:sp>
    <dsp:sp modelId="{E63EBB38-5984-4F74-98F1-254621592311}">
      <dsp:nvSpPr>
        <dsp:cNvPr id="0" name=""/>
        <dsp:cNvSpPr/>
      </dsp:nvSpPr>
      <dsp:spPr>
        <a:xfrm>
          <a:off x="399967" y="882213"/>
          <a:ext cx="588393" cy="588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97687" y="1597896"/>
          <a:ext cx="5501946" cy="5687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363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>
              <a:solidFill>
                <a:srgbClr val="002060"/>
              </a:solidFill>
            </a:rPr>
            <a:t>Розмір </a:t>
          </a:r>
          <a:r>
            <a:rPr lang="uk-UA" sz="2500" i="1" kern="1200" dirty="0" err="1">
              <a:solidFill>
                <a:srgbClr val="002060"/>
              </a:solidFill>
            </a:rPr>
            <a:t>сайта</a:t>
          </a:r>
          <a:endParaRPr lang="uk-UA" sz="2500" i="1" kern="1200" dirty="0">
            <a:solidFill>
              <a:srgbClr val="002060"/>
            </a:solidFill>
          </a:endParaRPr>
        </a:p>
      </dsp:txBody>
      <dsp:txXfrm>
        <a:off x="797687" y="1597896"/>
        <a:ext cx="5501946" cy="568717"/>
      </dsp:txXfrm>
    </dsp:sp>
    <dsp:sp modelId="{D13D7DA6-9D1E-4150-A6AE-C6ABC36166D5}">
      <dsp:nvSpPr>
        <dsp:cNvPr id="0" name=""/>
        <dsp:cNvSpPr/>
      </dsp:nvSpPr>
      <dsp:spPr>
        <a:xfrm>
          <a:off x="503491" y="1588058"/>
          <a:ext cx="588393" cy="588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694163" y="2303742"/>
          <a:ext cx="5605470" cy="5687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36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Оформлення контенту</a:t>
          </a:r>
        </a:p>
      </dsp:txBody>
      <dsp:txXfrm>
        <a:off x="694163" y="2303742"/>
        <a:ext cx="5605470" cy="568717"/>
      </dsp:txXfrm>
    </dsp:sp>
    <dsp:sp modelId="{AA2029A9-878F-42BF-A694-5944B1AD983E}">
      <dsp:nvSpPr>
        <dsp:cNvPr id="0" name=""/>
        <dsp:cNvSpPr/>
      </dsp:nvSpPr>
      <dsp:spPr>
        <a:xfrm>
          <a:off x="399967" y="2293904"/>
          <a:ext cx="588393" cy="588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56863" y="3009588"/>
          <a:ext cx="5942770" cy="568717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36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Веб-інтерфейс</a:t>
          </a:r>
        </a:p>
      </dsp:txBody>
      <dsp:txXfrm>
        <a:off x="356863" y="3009588"/>
        <a:ext cx="5942770" cy="568717"/>
      </dsp:txXfrm>
    </dsp:sp>
    <dsp:sp modelId="{0589A8B4-BF53-4D85-9C3C-5A5EA39FC1AC}">
      <dsp:nvSpPr>
        <dsp:cNvPr id="0" name=""/>
        <dsp:cNvSpPr/>
      </dsp:nvSpPr>
      <dsp:spPr>
        <a:xfrm>
          <a:off x="62667" y="2999750"/>
          <a:ext cx="588393" cy="588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/>
          <a:stretch/>
        </p:blipFill>
        <p:spPr>
          <a:xfrm>
            <a:off x="-5145" y="0"/>
            <a:ext cx="4752896" cy="676264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41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10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id="{3A9A634A-FB71-40B6-B0CC-A0316E0F3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C76EB63-7AAA-4892-AB8C-2A3698462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5700" dirty="0"/>
              <a:t>Ергономіка розміщення відомостей на веб-сторінці</a:t>
            </a:r>
          </a:p>
        </p:txBody>
      </p:sp>
      <p:pic>
        <p:nvPicPr>
          <p:cNvPr id="13" name="Picture 4" descr="design, template, web, website icon">
            <a:extLst>
              <a:ext uri="{FF2B5EF4-FFF2-40B4-BE49-F238E27FC236}">
                <a16:creationId xmlns:a16="http://schemas.microsoft.com/office/drawing/2014/main" id="{EFF2CD3F-E7C4-4222-9DA1-014B34E5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972" y="3666125"/>
            <a:ext cx="2341385" cy="23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основні критерії ергономіки: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B3B7-32A9-4655-862B-EDF7FE56804C}"/>
              </a:ext>
            </a:extLst>
          </p:cNvPr>
          <p:cNvSpPr txBox="1"/>
          <p:nvPr/>
        </p:nvSpPr>
        <p:spPr>
          <a:xfrm>
            <a:off x="3211032" y="1831496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Чіткість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A7E6B6-BC9E-4EE8-B77D-15C471732394}"/>
              </a:ext>
            </a:extLst>
          </p:cNvPr>
          <p:cNvSpPr/>
          <p:nvPr/>
        </p:nvSpPr>
        <p:spPr>
          <a:xfrm>
            <a:off x="69282" y="1831496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17959-3CEC-4112-8275-D9216ACD2C7D}"/>
              </a:ext>
            </a:extLst>
          </p:cNvPr>
          <p:cNvSpPr txBox="1"/>
          <p:nvPr/>
        </p:nvSpPr>
        <p:spPr>
          <a:xfrm>
            <a:off x="3211032" y="2459212"/>
            <a:ext cx="8905665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Доведено, що друкований текст важче читати з монітора, ніж з паперу (займає на 25 % більше часу)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195B9F-47AB-410D-8CB7-EC2FFF08CCFC}"/>
              </a:ext>
            </a:extLst>
          </p:cNvPr>
          <p:cNvSpPr/>
          <p:nvPr/>
        </p:nvSpPr>
        <p:spPr>
          <a:xfrm>
            <a:off x="69282" y="2459212"/>
            <a:ext cx="3046058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Ясність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20BAC-456E-4641-9E81-57A906752CE1}"/>
              </a:ext>
            </a:extLst>
          </p:cNvPr>
          <p:cNvSpPr txBox="1"/>
          <p:nvPr/>
        </p:nvSpPr>
        <p:spPr>
          <a:xfrm>
            <a:off x="3211032" y="3856955"/>
            <a:ext cx="8905665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 має бути структурований за параграфами та назвами для полегшення читання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B5EC92A-FC11-4B37-B203-89E8595007DF}"/>
              </a:ext>
            </a:extLst>
          </p:cNvPr>
          <p:cNvSpPr/>
          <p:nvPr/>
        </p:nvSpPr>
        <p:spPr>
          <a:xfrm>
            <a:off x="69282" y="3856954"/>
            <a:ext cx="3046058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Структурова-ність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A52FF-21C0-46B6-BD5B-28D3A7157CB0}"/>
              </a:ext>
            </a:extLst>
          </p:cNvPr>
          <p:cNvSpPr txBox="1"/>
          <p:nvPr/>
        </p:nvSpPr>
        <p:spPr>
          <a:xfrm>
            <a:off x="3211032" y="5254697"/>
            <a:ext cx="8905665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Інформація повинна бути розташована за ступенем важливості. Найважливіша інформація має бути зверху сторінки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AAE0FA6-4334-4346-A637-F32382E42DF4}"/>
              </a:ext>
            </a:extLst>
          </p:cNvPr>
          <p:cNvSpPr/>
          <p:nvPr/>
        </p:nvSpPr>
        <p:spPr>
          <a:xfrm>
            <a:off x="69282" y="5254696"/>
            <a:ext cx="3046058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Розташуван</a:t>
            </a:r>
            <a:r>
              <a:rPr lang="uk-UA" sz="2800" b="1" i="1" kern="0" dirty="0">
                <a:solidFill>
                  <a:schemeClr val="bg1"/>
                </a:solidFill>
              </a:rPr>
              <a:t>-ня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основні критерії ергономіки: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B3B7-32A9-4655-862B-EDF7FE56804C}"/>
              </a:ext>
            </a:extLst>
          </p:cNvPr>
          <p:cNvSpPr txBox="1"/>
          <p:nvPr/>
        </p:nvSpPr>
        <p:spPr>
          <a:xfrm>
            <a:off x="3211032" y="1831496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Чіткість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A7E6B6-BC9E-4EE8-B77D-15C471732394}"/>
              </a:ext>
            </a:extLst>
          </p:cNvPr>
          <p:cNvSpPr/>
          <p:nvPr/>
        </p:nvSpPr>
        <p:spPr>
          <a:xfrm>
            <a:off x="69282" y="1831496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17959-3CEC-4112-8275-D9216ACD2C7D}"/>
              </a:ext>
            </a:extLst>
          </p:cNvPr>
          <p:cNvSpPr txBox="1"/>
          <p:nvPr/>
        </p:nvSpPr>
        <p:spPr>
          <a:xfrm>
            <a:off x="3211032" y="2459212"/>
            <a:ext cx="8905665" cy="169277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URL-адреса сторінки має бути видимою та зрозумілою, що дає змогу знати, де відвідувач </a:t>
            </a:r>
            <a:r>
              <a:rPr lang="uk-UA" sz="26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600" b="1" i="1" kern="0" dirty="0">
                <a:solidFill>
                  <a:schemeClr val="bg1"/>
                </a:solidFill>
              </a:rPr>
              <a:t> перебуває, і легко повернутися на цю сторінку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195B9F-47AB-410D-8CB7-EC2FFF08CCFC}"/>
              </a:ext>
            </a:extLst>
          </p:cNvPr>
          <p:cNvSpPr/>
          <p:nvPr/>
        </p:nvSpPr>
        <p:spPr>
          <a:xfrm>
            <a:off x="69282" y="2459212"/>
            <a:ext cx="3046058" cy="16927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Видимість адреси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20BAC-456E-4641-9E81-57A906752CE1}"/>
              </a:ext>
            </a:extLst>
          </p:cNvPr>
          <p:cNvSpPr txBox="1"/>
          <p:nvPr/>
        </p:nvSpPr>
        <p:spPr>
          <a:xfrm>
            <a:off x="3211032" y="4256480"/>
            <a:ext cx="8905665" cy="86177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Мають бути вказані такі дані, як ім’я автора, дата останнього оновлення та дата публікації. 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B5EC92A-FC11-4B37-B203-89E8595007DF}"/>
              </a:ext>
            </a:extLst>
          </p:cNvPr>
          <p:cNvSpPr/>
          <p:nvPr/>
        </p:nvSpPr>
        <p:spPr>
          <a:xfrm>
            <a:off x="69282" y="4256479"/>
            <a:ext cx="3046058" cy="8617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Актуальність інформації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E4C20-B645-4772-BBB1-256ED1CC282E}"/>
              </a:ext>
            </a:extLst>
          </p:cNvPr>
          <p:cNvSpPr txBox="1"/>
          <p:nvPr/>
        </p:nvSpPr>
        <p:spPr>
          <a:xfrm>
            <a:off x="3211032" y="5222751"/>
            <a:ext cx="8905665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Елементи, які використовуються для перегляду, мають бути розташовані на тому самому місці на кожній сторінці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BD004B74-2AFC-4045-86CB-7268C622723A}"/>
              </a:ext>
            </a:extLst>
          </p:cNvPr>
          <p:cNvSpPr/>
          <p:nvPr/>
        </p:nvSpPr>
        <p:spPr>
          <a:xfrm>
            <a:off x="69282" y="5222750"/>
            <a:ext cx="3046058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Однорідність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структури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основні критерії ергономіки: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B3B7-32A9-4655-862B-EDF7FE56804C}"/>
              </a:ext>
            </a:extLst>
          </p:cNvPr>
          <p:cNvSpPr txBox="1"/>
          <p:nvPr/>
        </p:nvSpPr>
        <p:spPr>
          <a:xfrm>
            <a:off x="3211032" y="1831496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Швидкість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A7E6B6-BC9E-4EE8-B77D-15C471732394}"/>
              </a:ext>
            </a:extLst>
          </p:cNvPr>
          <p:cNvSpPr/>
          <p:nvPr/>
        </p:nvSpPr>
        <p:spPr>
          <a:xfrm>
            <a:off x="69282" y="1831496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17959-3CEC-4112-8275-D9216ACD2C7D}"/>
              </a:ext>
            </a:extLst>
          </p:cNvPr>
          <p:cNvSpPr txBox="1"/>
          <p:nvPr/>
        </p:nvSpPr>
        <p:spPr>
          <a:xfrm>
            <a:off x="3211032" y="2459212"/>
            <a:ext cx="8905665" cy="209288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Час завантаження сторінки має бути якомога коротшим, бо ніхто не буде чекати більше 15 с завантаження. Цей фактор в основному залежить від розміру сторінки, зображень на ній і можливостей сервера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195B9F-47AB-410D-8CB7-EC2FFF08CCFC}"/>
              </a:ext>
            </a:extLst>
          </p:cNvPr>
          <p:cNvSpPr/>
          <p:nvPr/>
        </p:nvSpPr>
        <p:spPr>
          <a:xfrm>
            <a:off x="69282" y="2459212"/>
            <a:ext cx="3046058" cy="20928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Час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завантажен</a:t>
            </a:r>
            <a:r>
              <a:rPr lang="uk-UA" sz="2800" b="1" i="1" kern="0" dirty="0">
                <a:solidFill>
                  <a:schemeClr val="bg1"/>
                </a:solidFill>
              </a:rPr>
              <a:t>-ня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20BAC-456E-4641-9E81-57A906752CE1}"/>
              </a:ext>
            </a:extLst>
          </p:cNvPr>
          <p:cNvSpPr txBox="1"/>
          <p:nvPr/>
        </p:nvSpPr>
        <p:spPr>
          <a:xfrm>
            <a:off x="3211032" y="4656589"/>
            <a:ext cx="8905665" cy="163121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Гарною ідеєю є оптимізація розміру зображень при доборі відповідного розміру та кольору. Не варто завантажувати зображення, більші за 30–40 </a:t>
            </a:r>
            <a:r>
              <a:rPr lang="uk-UA" sz="2500" b="1" i="1" kern="0" dirty="0" err="1">
                <a:solidFill>
                  <a:schemeClr val="bg1"/>
                </a:solidFill>
              </a:rPr>
              <a:t>Kб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B5EC92A-FC11-4B37-B203-89E8595007DF}"/>
              </a:ext>
            </a:extLst>
          </p:cNvPr>
          <p:cNvSpPr/>
          <p:nvPr/>
        </p:nvSpPr>
        <p:spPr>
          <a:xfrm>
            <a:off x="69282" y="4656587"/>
            <a:ext cx="3046058" cy="16312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Оптимізовані зображення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основні критерії ергономіки: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B3B7-32A9-4655-862B-EDF7FE56804C}"/>
              </a:ext>
            </a:extLst>
          </p:cNvPr>
          <p:cNvSpPr txBox="1"/>
          <p:nvPr/>
        </p:nvSpPr>
        <p:spPr>
          <a:xfrm>
            <a:off x="3211032" y="1831496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Взаємодія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A7E6B6-BC9E-4EE8-B77D-15C471732394}"/>
              </a:ext>
            </a:extLst>
          </p:cNvPr>
          <p:cNvSpPr/>
          <p:nvPr/>
        </p:nvSpPr>
        <p:spPr>
          <a:xfrm>
            <a:off x="69282" y="1831496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17959-3CEC-4112-8275-D9216ACD2C7D}"/>
              </a:ext>
            </a:extLst>
          </p:cNvPr>
          <p:cNvSpPr txBox="1"/>
          <p:nvPr/>
        </p:nvSpPr>
        <p:spPr>
          <a:xfrm>
            <a:off x="3211032" y="2459212"/>
            <a:ext cx="8905665" cy="169277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Веб-дизайнери радять розміщувати достатню кількість посилань між різними сторінками. Проте забагато посилань може зробити читання важким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195B9F-47AB-410D-8CB7-EC2FFF08CCFC}"/>
              </a:ext>
            </a:extLst>
          </p:cNvPr>
          <p:cNvSpPr/>
          <p:nvPr/>
        </p:nvSpPr>
        <p:spPr>
          <a:xfrm>
            <a:off x="69282" y="2459212"/>
            <a:ext cx="3046058" cy="16927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Гіпертекстові посилання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20BAC-456E-4641-9E81-57A906752CE1}"/>
              </a:ext>
            </a:extLst>
          </p:cNvPr>
          <p:cNvSpPr txBox="1"/>
          <p:nvPr/>
        </p:nvSpPr>
        <p:spPr>
          <a:xfrm>
            <a:off x="3208305" y="4256481"/>
            <a:ext cx="8905665" cy="12464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Важливо передбачити можливість </a:t>
            </a:r>
            <a:r>
              <a:rPr lang="uk-UA" sz="2500" b="1" i="1" kern="0" dirty="0" err="1">
                <a:solidFill>
                  <a:schemeClr val="bg1"/>
                </a:solidFill>
              </a:rPr>
              <a:t>зворотнього</a:t>
            </a:r>
            <a:r>
              <a:rPr lang="uk-UA" sz="2500" b="1" i="1" kern="0" dirty="0">
                <a:solidFill>
                  <a:schemeClr val="bg1"/>
                </a:solidFill>
              </a:rPr>
              <a:t> зв’язку, за яким можна зв’язатися з адміністратором 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B5EC92A-FC11-4B37-B203-89E8595007DF}"/>
              </a:ext>
            </a:extLst>
          </p:cNvPr>
          <p:cNvSpPr/>
          <p:nvPr/>
        </p:nvSpPr>
        <p:spPr>
          <a:xfrm>
            <a:off x="66555" y="4256479"/>
            <a:ext cx="3046058" cy="12464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Сприяння взаємодії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основні критерії ергономіки: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B3B7-32A9-4655-862B-EDF7FE56804C}"/>
              </a:ext>
            </a:extLst>
          </p:cNvPr>
          <p:cNvSpPr txBox="1"/>
          <p:nvPr/>
        </p:nvSpPr>
        <p:spPr>
          <a:xfrm>
            <a:off x="3211032" y="1831496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Адаптивність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A7E6B6-BC9E-4EE8-B77D-15C471732394}"/>
              </a:ext>
            </a:extLst>
          </p:cNvPr>
          <p:cNvSpPr/>
          <p:nvPr/>
        </p:nvSpPr>
        <p:spPr>
          <a:xfrm>
            <a:off x="69282" y="1831496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17959-3CEC-4112-8275-D9216ACD2C7D}"/>
              </a:ext>
            </a:extLst>
          </p:cNvPr>
          <p:cNvSpPr txBox="1"/>
          <p:nvPr/>
        </p:nvSpPr>
        <p:spPr>
          <a:xfrm>
            <a:off x="3211032" y="2459212"/>
            <a:ext cx="8905665" cy="28931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Варто використовувати шрифти, розміри яких виражаються абсолютною величиною. Таким чином, користувач може змінити розмір шрифту за потреби. Адаптивність характеризується здатністю </a:t>
            </a:r>
            <a:r>
              <a:rPr lang="uk-UA" sz="26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600" b="1" i="1" kern="0" dirty="0">
                <a:solidFill>
                  <a:schemeClr val="bg1"/>
                </a:solidFill>
              </a:rPr>
              <a:t> автоматично ставати персоналізованим без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втручання користувача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195B9F-47AB-410D-8CB7-EC2FFF08CCFC}"/>
              </a:ext>
            </a:extLst>
          </p:cNvPr>
          <p:cNvSpPr/>
          <p:nvPr/>
        </p:nvSpPr>
        <p:spPr>
          <a:xfrm>
            <a:off x="69282" y="2459212"/>
            <a:ext cx="3046058" cy="2893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Зміна розміру шрифту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основні критерії ергономіки: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B3B7-32A9-4655-862B-EDF7FE56804C}"/>
              </a:ext>
            </a:extLst>
          </p:cNvPr>
          <p:cNvSpPr txBox="1"/>
          <p:nvPr/>
        </p:nvSpPr>
        <p:spPr>
          <a:xfrm>
            <a:off x="3211032" y="1831496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Доступність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A7E6B6-BC9E-4EE8-B77D-15C471732394}"/>
              </a:ext>
            </a:extLst>
          </p:cNvPr>
          <p:cNvSpPr/>
          <p:nvPr/>
        </p:nvSpPr>
        <p:spPr>
          <a:xfrm>
            <a:off x="69282" y="1831496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17959-3CEC-4112-8275-D9216ACD2C7D}"/>
              </a:ext>
            </a:extLst>
          </p:cNvPr>
          <p:cNvSpPr txBox="1"/>
          <p:nvPr/>
        </p:nvSpPr>
        <p:spPr>
          <a:xfrm>
            <a:off x="3211032" y="2459212"/>
            <a:ext cx="8905665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Можливість мати доступ до </a:t>
            </a:r>
            <a:r>
              <a:rPr lang="uk-UA" sz="26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600" b="1" i="1" kern="0" dirty="0">
                <a:solidFill>
                  <a:schemeClr val="bg1"/>
                </a:solidFill>
              </a:rPr>
              <a:t> усім категоріям користувачів, включаючи людей з вадами зору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195B9F-47AB-410D-8CB7-EC2FFF08CCFC}"/>
              </a:ext>
            </a:extLst>
          </p:cNvPr>
          <p:cNvSpPr/>
          <p:nvPr/>
        </p:nvSpPr>
        <p:spPr>
          <a:xfrm>
            <a:off x="69282" y="2459212"/>
            <a:ext cx="3046058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Сприяння доступу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4F2D78-DB28-49E2-88BC-2A76AF4E1D57}"/>
              </a:ext>
            </a:extLst>
          </p:cNvPr>
          <p:cNvSpPr txBox="1"/>
          <p:nvPr/>
        </p:nvSpPr>
        <p:spPr>
          <a:xfrm>
            <a:off x="3211032" y="3856370"/>
            <a:ext cx="8905665" cy="209288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Дотримання стандартів, що забезпечують високий рівень взаємодії, тобто здатність мати доступ до </a:t>
            </a:r>
            <a:r>
              <a:rPr lang="uk-UA" sz="26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600" b="1" i="1" kern="0" dirty="0">
                <a:solidFill>
                  <a:schemeClr val="bg1"/>
                </a:solidFill>
              </a:rPr>
              <a:t> для відвідувачів, які використовують різне програмне забезпечення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C498C35-25B8-4BD8-81CD-6F250EC50F9A}"/>
              </a:ext>
            </a:extLst>
          </p:cNvPr>
          <p:cNvSpPr/>
          <p:nvPr/>
        </p:nvSpPr>
        <p:spPr>
          <a:xfrm>
            <a:off x="69282" y="3856369"/>
            <a:ext cx="3046058" cy="20928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Взаємодія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основні критерії ергономіки: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B3B7-32A9-4655-862B-EDF7FE56804C}"/>
              </a:ext>
            </a:extLst>
          </p:cNvPr>
          <p:cNvSpPr txBox="1"/>
          <p:nvPr/>
        </p:nvSpPr>
        <p:spPr>
          <a:xfrm>
            <a:off x="3211032" y="1831496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Доступність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A7E6B6-BC9E-4EE8-B77D-15C471732394}"/>
              </a:ext>
            </a:extLst>
          </p:cNvPr>
          <p:cNvSpPr/>
          <p:nvPr/>
        </p:nvSpPr>
        <p:spPr>
          <a:xfrm>
            <a:off x="69282" y="1831496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17959-3CEC-4112-8275-D9216ACD2C7D}"/>
              </a:ext>
            </a:extLst>
          </p:cNvPr>
          <p:cNvSpPr txBox="1"/>
          <p:nvPr/>
        </p:nvSpPr>
        <p:spPr>
          <a:xfrm>
            <a:off x="3211032" y="2459212"/>
            <a:ext cx="8905665" cy="329320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Важливо, щоб код </a:t>
            </a:r>
            <a:r>
              <a:rPr lang="uk-UA" sz="2600" b="1" i="1" kern="0" dirty="0" err="1">
                <a:solidFill>
                  <a:schemeClr val="bg1"/>
                </a:solidFill>
              </a:rPr>
              <a:t>сайта</a:t>
            </a:r>
            <a:r>
              <a:rPr lang="uk-UA" sz="2600" b="1" i="1" kern="0" dirty="0">
                <a:solidFill>
                  <a:schemeClr val="bg1"/>
                </a:solidFill>
              </a:rPr>
              <a:t> було можливо прочитати в текстовому режимі, тому доцільно використовувати </a:t>
            </a:r>
            <a:r>
              <a:rPr lang="en-AU" sz="2600" b="1" i="1" kern="0" dirty="0">
                <a:solidFill>
                  <a:schemeClr val="bg1"/>
                </a:solidFill>
              </a:rPr>
              <a:t>HTML </a:t>
            </a:r>
            <a:r>
              <a:rPr lang="uk-UA" sz="2600" b="1" i="1" kern="0" dirty="0">
                <a:solidFill>
                  <a:schemeClr val="bg1"/>
                </a:solidFill>
              </a:rPr>
              <a:t>замість </a:t>
            </a:r>
            <a:r>
              <a:rPr lang="en-AU" sz="2600" b="1" i="1" kern="0" dirty="0">
                <a:solidFill>
                  <a:schemeClr val="bg1"/>
                </a:solidFill>
              </a:rPr>
              <a:t>Flash. </a:t>
            </a:r>
            <a:r>
              <a:rPr lang="uk-UA" sz="2600" b="1" i="1" kern="0" dirty="0">
                <a:solidFill>
                  <a:schemeClr val="bg1"/>
                </a:solidFill>
              </a:rPr>
              <a:t>Зображення й анімація не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мають відволікати увагу від текстової інформації. Таким чином, графічні ілюстрації варто використовувати тільки для візуального доповнення тексту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195B9F-47AB-410D-8CB7-EC2FFF08CCFC}"/>
              </a:ext>
            </a:extLst>
          </p:cNvPr>
          <p:cNvSpPr/>
          <p:nvPr/>
        </p:nvSpPr>
        <p:spPr>
          <a:xfrm>
            <a:off x="69282" y="2459211"/>
            <a:ext cx="3046058" cy="32932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Принцип прозорості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основні критерії ергономіки: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B3B7-32A9-4655-862B-EDF7FE56804C}"/>
              </a:ext>
            </a:extLst>
          </p:cNvPr>
          <p:cNvSpPr txBox="1"/>
          <p:nvPr/>
        </p:nvSpPr>
        <p:spPr>
          <a:xfrm>
            <a:off x="3211032" y="1831496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Доступність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A7E6B6-BC9E-4EE8-B77D-15C471732394}"/>
              </a:ext>
            </a:extLst>
          </p:cNvPr>
          <p:cNvSpPr/>
          <p:nvPr/>
        </p:nvSpPr>
        <p:spPr>
          <a:xfrm>
            <a:off x="69282" y="1831496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17959-3CEC-4112-8275-D9216ACD2C7D}"/>
              </a:ext>
            </a:extLst>
          </p:cNvPr>
          <p:cNvSpPr txBox="1"/>
          <p:nvPr/>
        </p:nvSpPr>
        <p:spPr>
          <a:xfrm>
            <a:off x="3211032" y="2459212"/>
            <a:ext cx="8905665" cy="169277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Зображення мають бути підписані (слід використовувати атрибут ALT). Це необхідно для того, щоб люди з вадами зору зрозуміли сенс зображення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195B9F-47AB-410D-8CB7-EC2FFF08CCFC}"/>
              </a:ext>
            </a:extLst>
          </p:cNvPr>
          <p:cNvSpPr/>
          <p:nvPr/>
        </p:nvSpPr>
        <p:spPr>
          <a:xfrm>
            <a:off x="69282" y="2459211"/>
            <a:ext cx="3046058" cy="16927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Підпис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7C0D0-58BF-43BA-AC88-6149C91531F7}"/>
              </a:ext>
            </a:extLst>
          </p:cNvPr>
          <p:cNvSpPr txBox="1"/>
          <p:nvPr/>
        </p:nvSpPr>
        <p:spPr>
          <a:xfrm>
            <a:off x="3211032" y="4256478"/>
            <a:ext cx="8905665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Кольори потрібно дібрати таким чином, щоб навіть людина, яка не розрізняє кольори, могла б зрозуміти наявність зміни кольору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F13925C-AC03-46F9-AF11-AB6F605B1C85}"/>
              </a:ext>
            </a:extLst>
          </p:cNvPr>
          <p:cNvSpPr/>
          <p:nvPr/>
        </p:nvSpPr>
        <p:spPr>
          <a:xfrm>
            <a:off x="69282" y="4256478"/>
            <a:ext cx="3046058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Вибір кольору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основні критерії ергономіки: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EB3B7-32A9-4655-862B-EDF7FE56804C}"/>
              </a:ext>
            </a:extLst>
          </p:cNvPr>
          <p:cNvSpPr txBox="1"/>
          <p:nvPr/>
        </p:nvSpPr>
        <p:spPr>
          <a:xfrm>
            <a:off x="3211032" y="1831496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Доступність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A7E6B6-BC9E-4EE8-B77D-15C471732394}"/>
              </a:ext>
            </a:extLst>
          </p:cNvPr>
          <p:cNvSpPr/>
          <p:nvPr/>
        </p:nvSpPr>
        <p:spPr>
          <a:xfrm>
            <a:off x="69282" y="1831496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17959-3CEC-4112-8275-D9216ACD2C7D}"/>
              </a:ext>
            </a:extLst>
          </p:cNvPr>
          <p:cNvSpPr txBox="1"/>
          <p:nvPr/>
        </p:nvSpPr>
        <p:spPr>
          <a:xfrm>
            <a:off x="3838353" y="2459212"/>
            <a:ext cx="8278344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Інформація має бути доступна навіть без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Стилів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195B9F-47AB-410D-8CB7-EC2FFF08CCFC}"/>
              </a:ext>
            </a:extLst>
          </p:cNvPr>
          <p:cNvSpPr/>
          <p:nvPr/>
        </p:nvSpPr>
        <p:spPr>
          <a:xfrm>
            <a:off x="69282" y="2459211"/>
            <a:ext cx="3662746" cy="12926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Правильне використання стилів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7C0D0-58BF-43BA-AC88-6149C91531F7}"/>
              </a:ext>
            </a:extLst>
          </p:cNvPr>
          <p:cNvSpPr txBox="1"/>
          <p:nvPr/>
        </p:nvSpPr>
        <p:spPr>
          <a:xfrm>
            <a:off x="3211032" y="3856954"/>
            <a:ext cx="8905665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Між кольором фону й текстом має бути достатній контраст, щоб люди з вадами зору могли прочитати текст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F13925C-AC03-46F9-AF11-AB6F605B1C85}"/>
              </a:ext>
            </a:extLst>
          </p:cNvPr>
          <p:cNvSpPr/>
          <p:nvPr/>
        </p:nvSpPr>
        <p:spPr>
          <a:xfrm>
            <a:off x="69282" y="3856954"/>
            <a:ext cx="3046058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Контраст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477289-8BC4-43D9-8EAD-C4573383F041}"/>
              </a:ext>
            </a:extLst>
          </p:cNvPr>
          <p:cNvSpPr txBox="1"/>
          <p:nvPr/>
        </p:nvSpPr>
        <p:spPr>
          <a:xfrm>
            <a:off x="3211032" y="5261713"/>
            <a:ext cx="8905665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Розмір шрифту необхідно адаптувати таким чином, щоб користувачі могли за потреби його збільшити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64183FD-4DDF-4560-80F5-4BCB8C1C93AA}"/>
              </a:ext>
            </a:extLst>
          </p:cNvPr>
          <p:cNvSpPr/>
          <p:nvPr/>
        </p:nvSpPr>
        <p:spPr>
          <a:xfrm>
            <a:off x="69282" y="5261713"/>
            <a:ext cx="3046058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Змішаний розмір шрифту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 веб-сторінок — це кропітка робота, яка спирається на знання основних понять: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E63CD-E966-4F7C-BDF2-B9EC427CC259}"/>
              </a:ext>
            </a:extLst>
          </p:cNvPr>
          <p:cNvSpPr txBox="1"/>
          <p:nvPr/>
        </p:nvSpPr>
        <p:spPr>
          <a:xfrm>
            <a:off x="3211032" y="2278456"/>
            <a:ext cx="8905665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точки, лінії, текстури, фактури, форми, кольору, пропорції, композиції, симетрії, асиметрії, рівноваги, динаміки, ритму, гармонії, контрасту, колориту, перспективи, центру мас</a:t>
            </a:r>
            <a:endParaRPr lang="uk-UA" sz="2600" b="1" i="1" kern="0" dirty="0">
              <a:solidFill>
                <a:srgbClr val="002060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3DD1384-CC7A-4CFF-9DC5-134B53298F9D}"/>
              </a:ext>
            </a:extLst>
          </p:cNvPr>
          <p:cNvSpPr/>
          <p:nvPr/>
        </p:nvSpPr>
        <p:spPr>
          <a:xfrm>
            <a:off x="69282" y="2278456"/>
            <a:ext cx="3046058" cy="15696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8F3C0-F63C-4FD3-83DB-538D73A35DD5}"/>
              </a:ext>
            </a:extLst>
          </p:cNvPr>
          <p:cNvSpPr txBox="1"/>
          <p:nvPr/>
        </p:nvSpPr>
        <p:spPr>
          <a:xfrm>
            <a:off x="70929" y="397570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використання правил і критеріїв ергономіки та врахування основних складових веб-дизайну: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6BC9E74-6629-4C67-9E6A-A9002614C874}"/>
              </a:ext>
            </a:extLst>
          </p:cNvPr>
          <p:cNvSpPr/>
          <p:nvPr/>
        </p:nvSpPr>
        <p:spPr>
          <a:xfrm>
            <a:off x="72007" y="5042225"/>
            <a:ext cx="5972332" cy="13160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форма подання та стиль наповнення </a:t>
            </a:r>
            <a:r>
              <a:rPr lang="uk-UA" sz="26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600" b="1" i="1" kern="0" dirty="0">
                <a:solidFill>
                  <a:srgbClr val="FFFFFF"/>
                </a:solidFill>
              </a:rPr>
              <a:t>, його зміст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0718C7C-46EF-4A7D-BE78-7A1B18F4B8C2}"/>
              </a:ext>
            </a:extLst>
          </p:cNvPr>
          <p:cNvSpPr/>
          <p:nvPr/>
        </p:nvSpPr>
        <p:spPr>
          <a:xfrm>
            <a:off x="6149819" y="5042225"/>
            <a:ext cx="5972332" cy="13160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оформлення — графічні елементи, навігація, шрифти, кольорова гама</a:t>
            </a:r>
          </a:p>
        </p:txBody>
      </p:sp>
    </p:spTree>
    <p:extLst>
      <p:ext uri="{BB962C8B-B14F-4D97-AF65-F5344CB8AC3E}">
        <p14:creationId xmlns:p14="http://schemas.microsoft.com/office/powerpoint/2010/main" val="31074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Ергономіка розміщення</a:t>
            </a:r>
            <a:br>
              <a:rPr lang="uk-UA" dirty="0"/>
            </a:br>
            <a:r>
              <a:rPr lang="uk-UA" dirty="0"/>
              <a:t>відомостей на веб-сторінці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24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70C2758A-4764-45D0-8265-9389B798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271721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00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Використання правил і критеріїв ергономіки та врахування основних складових веб-дизайну: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22EE808-0989-40DE-8E0D-CB57C61EDD25}"/>
              </a:ext>
            </a:extLst>
          </p:cNvPr>
          <p:cNvSpPr/>
          <p:nvPr/>
        </p:nvSpPr>
        <p:spPr>
          <a:xfrm>
            <a:off x="5071730" y="2711811"/>
            <a:ext cx="7048262" cy="1384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технології — засоби створення, форматування сторінок і надання їм динамізму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EFABC6D-ADF4-4A18-AB4B-9903C3695DF6}"/>
              </a:ext>
            </a:extLst>
          </p:cNvPr>
          <p:cNvSpPr/>
          <p:nvPr/>
        </p:nvSpPr>
        <p:spPr>
          <a:xfrm>
            <a:off x="5071730" y="4211325"/>
            <a:ext cx="7048262" cy="8783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подання — швидкість і надійність відображення </a:t>
            </a:r>
            <a:r>
              <a:rPr lang="uk-UA" sz="26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600" b="1" i="1" kern="0" dirty="0">
                <a:solidFill>
                  <a:srgbClr val="FFFFFF"/>
                </a:solidFill>
              </a:rPr>
              <a:t> в мережі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B00416-1FC1-4476-B3D0-E8977DD92B1D}"/>
              </a:ext>
            </a:extLst>
          </p:cNvPr>
          <p:cNvSpPr/>
          <p:nvPr/>
        </p:nvSpPr>
        <p:spPr>
          <a:xfrm>
            <a:off x="5071730" y="5204163"/>
            <a:ext cx="7048262" cy="8783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причина створення </a:t>
            </a:r>
            <a:r>
              <a:rPr lang="uk-UA" sz="26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600" b="1" i="1" kern="0" dirty="0">
                <a:solidFill>
                  <a:srgbClr val="FFFFFF"/>
                </a:solidFill>
              </a:rPr>
              <a:t> та очікувані результати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Web design vector&quot;">
            <a:extLst>
              <a:ext uri="{FF2B5EF4-FFF2-40B4-BE49-F238E27FC236}">
                <a16:creationId xmlns:a16="http://schemas.microsoft.com/office/drawing/2014/main" id="{1D7BA766-1D3F-4128-B6DB-80B49A43A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3" b="19727"/>
          <a:stretch/>
        </p:blipFill>
        <p:spPr bwMode="auto">
          <a:xfrm>
            <a:off x="72008" y="2711811"/>
            <a:ext cx="4808336" cy="337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(веб-дизайн, дизайн </a:t>
            </a:r>
            <a:r>
              <a:rPr lang="en-AU" sz="2800" b="1" i="1" kern="0" dirty="0">
                <a:solidFill>
                  <a:srgbClr val="FFFFFF"/>
                </a:solidFill>
              </a:rPr>
              <a:t>web) — </a:t>
            </a:r>
            <a:r>
              <a:rPr lang="uk-UA" sz="2800" b="1" i="1" kern="0" dirty="0">
                <a:solidFill>
                  <a:srgbClr val="FFFFFF"/>
                </a:solidFill>
              </a:rPr>
              <a:t>це один з напрямів графічного дизайну. Існують такі основні вимоги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80AAE01-B6EB-402F-B4CD-0FC4B8F3B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701982"/>
              </p:ext>
            </p:extLst>
          </p:nvPr>
        </p:nvGraphicFramePr>
        <p:xfrm>
          <a:off x="5677785" y="2699495"/>
          <a:ext cx="6350091" cy="376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C733CBC-BF08-48CF-9500-C6A7F3B14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3" t="7299" r="20857" b="3145"/>
          <a:stretch/>
        </p:blipFill>
        <p:spPr bwMode="auto">
          <a:xfrm>
            <a:off x="72008" y="2699495"/>
            <a:ext cx="5361229" cy="37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Зручна навігація</a:t>
            </a:r>
            <a:r>
              <a:rPr lang="uk-UA" sz="2800" b="1" i="1" kern="0" dirty="0">
                <a:solidFill>
                  <a:srgbClr val="FFFFFF"/>
                </a:solidFill>
              </a:rPr>
              <a:t>. На сайті має міститися меню з розділами, а на кожній сторінці — можливість повернутися на головну сторінку.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E66B45-A233-4FFF-9DDA-89279474B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6" r="2325"/>
          <a:stretch/>
        </p:blipFill>
        <p:spPr>
          <a:xfrm>
            <a:off x="8984511" y="4221283"/>
            <a:ext cx="3135483" cy="2246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9FD9CC-9EDC-493B-815E-C3742270DEAE}"/>
              </a:ext>
            </a:extLst>
          </p:cNvPr>
          <p:cNvSpPr txBox="1"/>
          <p:nvPr/>
        </p:nvSpPr>
        <p:spPr>
          <a:xfrm>
            <a:off x="72007" y="270902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Меню має бути зручним, помітним, бути зверху сторінки або збоку, щоб користувачеві не довелося його шукати.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3BBBC5-B428-4415-A9E2-A54F89BB8740}"/>
              </a:ext>
            </a:extLst>
          </p:cNvPr>
          <p:cNvSpPr txBox="1"/>
          <p:nvPr/>
        </p:nvSpPr>
        <p:spPr>
          <a:xfrm>
            <a:off x="72006" y="4221283"/>
            <a:ext cx="876364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розділів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багато й вони мають ще й підрозділи, потрібно зробити меню, що випадає. Якщо структура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є досить складною, доцільно зробити «Карту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» з поясненнями.</a:t>
            </a:r>
          </a:p>
        </p:txBody>
      </p:sp>
    </p:spTree>
    <p:extLst>
      <p:ext uri="{BB962C8B-B14F-4D97-AF65-F5344CB8AC3E}">
        <p14:creationId xmlns:p14="http://schemas.microsoft.com/office/powerpoint/2010/main" val="11918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03054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текстах доцільно використовувати посилання (особливо, якщо це потрібно для більш детальної інформації).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70AB1-3215-40D7-9E5B-B823F97A7F62}"/>
              </a:ext>
            </a:extLst>
          </p:cNvPr>
          <p:cNvSpPr txBox="1"/>
          <p:nvPr/>
        </p:nvSpPr>
        <p:spPr>
          <a:xfrm>
            <a:off x="72007" y="3565839"/>
            <a:ext cx="703054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номери варто виділяти одним шрифтом, що відрізняється від шрифту основного тексту, аби користувач розумів, що це.</a:t>
            </a:r>
          </a:p>
        </p:txBody>
      </p:sp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0B1FC49-926F-4F8E-AA5E-380E86EC7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1"/>
          <a:stretch/>
        </p:blipFill>
        <p:spPr bwMode="auto">
          <a:xfrm>
            <a:off x="7288096" y="1196764"/>
            <a:ext cx="4831896" cy="46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Стилістика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. Весь сайт має бути витриманий у єдиному стилі, сторінки — з приблизно однаковим виглядом. Допускається створення головної сторінки в трохи іншому стилі. 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Website style  vector&quot;">
            <a:extLst>
              <a:ext uri="{FF2B5EF4-FFF2-40B4-BE49-F238E27FC236}">
                <a16:creationId xmlns:a16="http://schemas.microsoft.com/office/drawing/2014/main" id="{5EF3920C-FCE6-446B-82E8-8380D4A47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2250" b="31901"/>
          <a:stretch/>
        </p:blipFill>
        <p:spPr bwMode="auto">
          <a:xfrm>
            <a:off x="7527851" y="3128173"/>
            <a:ext cx="459322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FD798C-C891-4EC1-9B50-3E19A9B2C77C}"/>
              </a:ext>
            </a:extLst>
          </p:cNvPr>
          <p:cNvSpPr txBox="1"/>
          <p:nvPr/>
        </p:nvSpPr>
        <p:spPr>
          <a:xfrm>
            <a:off x="70929" y="3128173"/>
            <a:ext cx="732933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Мають бути витримані єдині кольори, шрифти. Важливо також виділяти на сторінках головне (кольором, шрифтом, зображенням), а другорядне — «приховувати», щоб воно не заважало користувачеві, але він міг при бажанні дізнатися більше.</a:t>
            </a:r>
          </a:p>
        </p:txBody>
      </p:sp>
    </p:spTree>
    <p:extLst>
      <p:ext uri="{BB962C8B-B14F-4D97-AF65-F5344CB8AC3E}">
        <p14:creationId xmlns:p14="http://schemas.microsoft.com/office/powerpoint/2010/main" val="21820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Розмір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. Через різницю в розмірах моніторів </a:t>
            </a:r>
            <a:r>
              <a:rPr lang="uk-UA" sz="2800" b="1" i="1" kern="0" dirty="0" err="1">
                <a:solidFill>
                  <a:srgbClr val="FFFFFF"/>
                </a:solidFill>
              </a:rPr>
              <a:t>дизайни</a:t>
            </a:r>
            <a:r>
              <a:rPr lang="uk-UA" sz="2800" b="1" i="1" kern="0" dirty="0">
                <a:solidFill>
                  <a:srgbClr val="FFFFFF"/>
                </a:solidFill>
              </a:rPr>
              <a:t> сайтів прийнято ділити на: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6CE2493-6A62-4D3A-902E-B31102DC8C24}"/>
              </a:ext>
            </a:extLst>
          </p:cNvPr>
          <p:cNvSpPr/>
          <p:nvPr/>
        </p:nvSpPr>
        <p:spPr>
          <a:xfrm>
            <a:off x="72008" y="2278064"/>
            <a:ext cx="5972332" cy="9248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«гнучкі»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E1D190E-ABE3-4448-85C3-0AADED9BB487}"/>
              </a:ext>
            </a:extLst>
          </p:cNvPr>
          <p:cNvSpPr/>
          <p:nvPr/>
        </p:nvSpPr>
        <p:spPr>
          <a:xfrm>
            <a:off x="6149820" y="2278064"/>
            <a:ext cx="5972332" cy="9248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«жорсткі»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9BD1A-F4C0-45B5-87D6-346B4264DB9E}"/>
              </a:ext>
            </a:extLst>
          </p:cNvPr>
          <p:cNvSpPr txBox="1"/>
          <p:nvPr/>
        </p:nvSpPr>
        <p:spPr>
          <a:xfrm>
            <a:off x="70929" y="3330087"/>
            <a:ext cx="12050142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Гнучкий дизайн </a:t>
            </a:r>
            <a:r>
              <a:rPr lang="uk-UA" sz="2800" b="1" i="1" kern="0" dirty="0">
                <a:solidFill>
                  <a:srgbClr val="FFFFFF"/>
                </a:solidFill>
              </a:rPr>
              <a:t>— сайт набуває будь-яких розмірів екрана (за потреби — розтягується або зменшується). Такий дизайн досить поширений тепер через його зручність. Хоча є і такий недолік: дизайн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не матиме єдиного вигляду, тому що елементи будуть змінювати своє розташування залежно від розміру екрана.</a:t>
            </a:r>
          </a:p>
        </p:txBody>
      </p:sp>
    </p:spTree>
    <p:extLst>
      <p:ext uri="{BB962C8B-B14F-4D97-AF65-F5344CB8AC3E}">
        <p14:creationId xmlns:p14="http://schemas.microsoft.com/office/powerpoint/2010/main" val="29839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463027" cy="48320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Жорсткий дизайн </a:t>
            </a:r>
            <a:r>
              <a:rPr lang="uk-UA" sz="2800" b="1" i="1" kern="0" dirty="0">
                <a:solidFill>
                  <a:srgbClr val="FFFFFF"/>
                </a:solidFill>
              </a:rPr>
              <a:t>— з певною постійною шириною сторінок. Переважно підганяється під неширокий екран. Але на широкому — виглядатиме трохи порожньо. Хоча, як правило, такий дизайн виглядає акуратніше «гнучкого», бо має первинний вигляд, задуманий розробниками.</a:t>
            </a:r>
          </a:p>
        </p:txBody>
      </p:sp>
      <p:pic>
        <p:nvPicPr>
          <p:cNvPr id="4102" name="Picture 6" descr="Ð ÐµÐ·ÑÐ»ÑÑÐ°Ñ Ð¿Ð¾ÑÑÐºÑ Ð·Ð¾Ð±ÑÐ°Ð¶ÐµÐ½Ñ Ð·Ð° Ð·Ð°Ð¿Ð¸ÑÐ¾Ð¼ &quot;funciones de una pagina web&quot;">
            <a:extLst>
              <a:ext uri="{FF2B5EF4-FFF2-40B4-BE49-F238E27FC236}">
                <a16:creationId xmlns:a16="http://schemas.microsoft.com/office/drawing/2014/main" id="{A5BBEEF9-7C53-4D52-89E9-77BE974A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35" y="1145466"/>
            <a:ext cx="5409721" cy="55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02399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Оформлення контенту</a:t>
            </a:r>
            <a:r>
              <a:rPr lang="uk-UA" sz="2800" b="1" i="1" kern="0" dirty="0">
                <a:solidFill>
                  <a:srgbClr val="FFFFFF"/>
                </a:solidFill>
              </a:rPr>
              <a:t>. Створення якісного дизайну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передбачає ще й певне оформлення контенту (текстів, зображень, таблиць, схем тощо). На сайті має бути цікава інформація, обов’язково правильно подана й оформлена, інакше користувач просто не зможе розібратися в ній.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F896E8-63CD-467D-AE1A-EDABEFF95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99"/>
          <a:stretch/>
        </p:blipFill>
        <p:spPr>
          <a:xfrm>
            <a:off x="6249255" y="1196763"/>
            <a:ext cx="5764410" cy="52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передбачає веб-дизайн?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Веб-інтерфейс</a:t>
            </a:r>
            <a:r>
              <a:rPr lang="uk-UA" sz="2800" b="1" i="1" kern="0" dirty="0">
                <a:solidFill>
                  <a:srgbClr val="FFFFFF"/>
                </a:solidFill>
              </a:rPr>
              <a:t>. Веб-інтерфейс — це сукупність засобів, за допомогою яких користувач взаємодіє з веб-сайтом або будь-яким іншим додатком через браузер. Одним з основних вимог до веб-інтерфейсів є їх однаковий зовнішній вигляд й однакова функціональність при роботі в різних браузерах.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78C18-FDA9-4CD6-B7FA-EF5F6CD56F10}"/>
              </a:ext>
            </a:extLst>
          </p:cNvPr>
          <p:cNvSpPr txBox="1"/>
          <p:nvPr/>
        </p:nvSpPr>
        <p:spPr>
          <a:xfrm>
            <a:off x="72008" y="3985933"/>
            <a:ext cx="924211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доборі відповідного дизайну для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важливо мати на увазі, що форма має завжди підкреслювати зміст, не бути «агресивною», гармонійно поєднувати елементи декору, стилю, кольору, бути зручною для перегляду.</a:t>
            </a:r>
          </a:p>
        </p:txBody>
      </p:sp>
      <p:pic>
        <p:nvPicPr>
          <p:cNvPr id="614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A73BE0D-CB46-43A0-B725-C1455F68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11" y="3999608"/>
            <a:ext cx="2663981" cy="26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переваги й недоліки різної компоновки сторінок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Структура розміщення складових веб-сторінки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має свої переваги та недоліки. Сайти, у яких сторінки налаштовуються під розмір екрана, можуть мати такий дизайн: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98E13CA-FCDC-4993-A929-CE9056E592BF}"/>
              </a:ext>
            </a:extLst>
          </p:cNvPr>
          <p:cNvSpPr/>
          <p:nvPr/>
        </p:nvSpPr>
        <p:spPr>
          <a:xfrm>
            <a:off x="71894" y="3110627"/>
            <a:ext cx="2304594" cy="4758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Дизайн 1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25D2AC9-295B-488E-9B1F-945C50AB515E}"/>
              </a:ext>
            </a:extLst>
          </p:cNvPr>
          <p:cNvSpPr/>
          <p:nvPr/>
        </p:nvSpPr>
        <p:spPr>
          <a:xfrm>
            <a:off x="2507114" y="3110627"/>
            <a:ext cx="2304480" cy="4758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Дизайн 2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CAE5BFF-2F90-454B-A7EB-47C6CA646ED6}"/>
              </a:ext>
            </a:extLst>
          </p:cNvPr>
          <p:cNvSpPr/>
          <p:nvPr/>
        </p:nvSpPr>
        <p:spPr>
          <a:xfrm>
            <a:off x="4942220" y="3110627"/>
            <a:ext cx="2307099" cy="4758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Дизайн 3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2F706D7-71A1-4017-8660-2D992F53278B}"/>
              </a:ext>
            </a:extLst>
          </p:cNvPr>
          <p:cNvSpPr/>
          <p:nvPr/>
        </p:nvSpPr>
        <p:spPr>
          <a:xfrm>
            <a:off x="7379945" y="3110627"/>
            <a:ext cx="2307100" cy="4758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Дизайн 4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9C40371-6472-45B9-AF4C-01CAA41BA0B3}"/>
              </a:ext>
            </a:extLst>
          </p:cNvPr>
          <p:cNvSpPr/>
          <p:nvPr/>
        </p:nvSpPr>
        <p:spPr>
          <a:xfrm>
            <a:off x="9817670" y="3110627"/>
            <a:ext cx="2304480" cy="4758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Дизайн 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0D272E-73F3-4C6E-A2DF-5EFBEFA7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" y="3665785"/>
            <a:ext cx="2304594" cy="29029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46A947-B52B-45C9-A5C7-C94F240F9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281" y="3671324"/>
            <a:ext cx="2320767" cy="28868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69EBB4-AD49-47E7-A6A5-9B599A7A7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220" y="3665784"/>
            <a:ext cx="2272249" cy="2862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DD03D3-A083-4DB3-A251-F11FC0412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641" y="3673871"/>
            <a:ext cx="2296508" cy="28544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C1E12F-203A-49C1-8F87-D60D48648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7828" y="3655623"/>
            <a:ext cx="2264163" cy="28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2FD6F-6098-43EF-80CB-83D4067D4A63}"/>
              </a:ext>
            </a:extLst>
          </p:cNvPr>
          <p:cNvSpPr txBox="1"/>
          <p:nvPr/>
        </p:nvSpPr>
        <p:spPr>
          <a:xfrm>
            <a:off x="1403648" y="1196752"/>
            <a:ext cx="1071850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Ергономіка </a:t>
            </a:r>
            <a:r>
              <a:rPr lang="uk-UA" sz="2800" b="1" i="1" kern="0" dirty="0">
                <a:solidFill>
                  <a:srgbClr val="FFFFFF"/>
                </a:solidFill>
              </a:rPr>
              <a:t>— наукова дисципліна, яка вивчає трудові процеси з метою створення оптимальних умов праці, що сприяє збільшенню її продуктивності, а також забезпечує необхідні зручності та зберігає сили, здоров’я і працездатність людини.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0C62D93-3B11-4A93-AF87-C5C3E617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65A0AD-7C1F-4A15-A4BD-40427516B5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8" t="20829" r="10795" b="13920"/>
          <a:stretch/>
        </p:blipFill>
        <p:spPr>
          <a:xfrm>
            <a:off x="72007" y="3962205"/>
            <a:ext cx="12050143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переваги й недоліки різної компоновки сторінок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Незалежно від типу дизайну, можна виділити основні складові: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3BE69B-8E97-4C32-9100-DF9C8BDAA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3" y="2239458"/>
            <a:ext cx="1972240" cy="2484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7C9774-8481-4E51-B8D5-BFE0B88E640E}"/>
              </a:ext>
            </a:extLst>
          </p:cNvPr>
          <p:cNvSpPr txBox="1"/>
          <p:nvPr/>
        </p:nvSpPr>
        <p:spPr>
          <a:xfrm>
            <a:off x="4087449" y="2239457"/>
            <a:ext cx="8033315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верхня частина сторінки, яка застосовується для розміщення логотипу, емблеми, назви фірми, сторінки чи інших найбільш важливих відомостей;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F66F824-8221-4423-BF0C-9F25139C69C7}"/>
              </a:ext>
            </a:extLst>
          </p:cNvPr>
          <p:cNvSpPr/>
          <p:nvPr/>
        </p:nvSpPr>
        <p:spPr>
          <a:xfrm>
            <a:off x="2275367" y="2260473"/>
            <a:ext cx="1711843" cy="15696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AD5DD-0A20-48BA-8786-D9CBF2393D53}"/>
              </a:ext>
            </a:extLst>
          </p:cNvPr>
          <p:cNvSpPr txBox="1"/>
          <p:nvPr/>
        </p:nvSpPr>
        <p:spPr>
          <a:xfrm>
            <a:off x="4087449" y="3893062"/>
            <a:ext cx="8033315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розміщення гіперпосилань і панелі навігації </a:t>
            </a:r>
            <a:r>
              <a:rPr lang="uk-UA" sz="24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4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2179351-5219-4139-8B81-F7E08F7FB7E2}"/>
              </a:ext>
            </a:extLst>
          </p:cNvPr>
          <p:cNvSpPr/>
          <p:nvPr/>
        </p:nvSpPr>
        <p:spPr>
          <a:xfrm>
            <a:off x="2275367" y="3914078"/>
            <a:ext cx="1711843" cy="8099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2, 5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1A26D-7772-43B6-97DE-AF7A20FC644E}"/>
              </a:ext>
            </a:extLst>
          </p:cNvPr>
          <p:cNvSpPr txBox="1"/>
          <p:nvPr/>
        </p:nvSpPr>
        <p:spPr>
          <a:xfrm>
            <a:off x="1632099" y="4808254"/>
            <a:ext cx="10488665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розміщення тексту;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EAA511E-A178-4123-B864-30E95C17000E}"/>
              </a:ext>
            </a:extLst>
          </p:cNvPr>
          <p:cNvSpPr/>
          <p:nvPr/>
        </p:nvSpPr>
        <p:spPr>
          <a:xfrm>
            <a:off x="72780" y="4829270"/>
            <a:ext cx="1459080" cy="4281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4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F51807-7486-48DE-BAF0-ABBB38C325EF}"/>
              </a:ext>
            </a:extLst>
          </p:cNvPr>
          <p:cNvSpPr txBox="1"/>
          <p:nvPr/>
        </p:nvSpPr>
        <p:spPr>
          <a:xfrm>
            <a:off x="1632099" y="5337740"/>
            <a:ext cx="10488665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нижня частина сторінки, яку використовують для розміщення контактної інформації або даних, які є менш важливими, ніж ті, що в частині 1.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C78939D-1479-462D-A530-9AB4F70C3BBF}"/>
              </a:ext>
            </a:extLst>
          </p:cNvPr>
          <p:cNvSpPr/>
          <p:nvPr/>
        </p:nvSpPr>
        <p:spPr>
          <a:xfrm>
            <a:off x="72780" y="5358755"/>
            <a:ext cx="1459080" cy="11793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переваги й недоліки різної компоновки сторінок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Така структура веб-сторінок притаманна переважній більшості любительських сайтів. Вибір варіанту компоновки визначається технічним завданням на розробку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Picture 2" descr="Результат пошуку зображень за запитом &quot;Site structure&quot;">
            <a:extLst>
              <a:ext uri="{FF2B5EF4-FFF2-40B4-BE49-F238E27FC236}">
                <a16:creationId xmlns:a16="http://schemas.microsoft.com/office/drawing/2014/main" id="{8AE48628-B285-4F34-BB0B-4D9800F58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36491" r="16136" b="32764"/>
          <a:stretch/>
        </p:blipFill>
        <p:spPr bwMode="auto">
          <a:xfrm>
            <a:off x="72008" y="3190460"/>
            <a:ext cx="12050142" cy="28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переваги й недоліки різної компоновки сторінок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, який займає весь екранний простір, але по-різному відображається на екранах з різною роздільною здатністю через застосування змінних і незмінних частин сторінки, може мати дизайн: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EEA143E-D8FD-44BF-B009-71DCE15EE86E}"/>
              </a:ext>
            </a:extLst>
          </p:cNvPr>
          <p:cNvSpPr/>
          <p:nvPr/>
        </p:nvSpPr>
        <p:spPr>
          <a:xfrm>
            <a:off x="72007" y="3102538"/>
            <a:ext cx="2887061" cy="5763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Дизайн 6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5E7C90A-7CA2-4146-BB27-0226F6DDCF32}"/>
              </a:ext>
            </a:extLst>
          </p:cNvPr>
          <p:cNvSpPr/>
          <p:nvPr/>
        </p:nvSpPr>
        <p:spPr>
          <a:xfrm>
            <a:off x="3125137" y="3102538"/>
            <a:ext cx="2887061" cy="5763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Дизайн 7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0E27935A-2D2D-4618-9D7A-4AB20A0AC471}"/>
              </a:ext>
            </a:extLst>
          </p:cNvPr>
          <p:cNvSpPr/>
          <p:nvPr/>
        </p:nvSpPr>
        <p:spPr>
          <a:xfrm>
            <a:off x="6178266" y="3102538"/>
            <a:ext cx="2887061" cy="5763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Дизайн 8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322DE43E-B62A-4F79-B407-13247D5E7A4E}"/>
              </a:ext>
            </a:extLst>
          </p:cNvPr>
          <p:cNvSpPr/>
          <p:nvPr/>
        </p:nvSpPr>
        <p:spPr>
          <a:xfrm>
            <a:off x="9229549" y="3104456"/>
            <a:ext cx="2887061" cy="5763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Дизайн 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629B7C-BD93-459C-81C7-8D4B40F0C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6" y="3720951"/>
            <a:ext cx="2276682" cy="283177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F39238-1A40-43A6-8AA9-BD96818BE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326" y="3720951"/>
            <a:ext cx="2276682" cy="28317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44A6CF-B7DB-4BFF-88F9-1DB7E94A8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477" y="3716928"/>
            <a:ext cx="2268637" cy="28398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EDE0EE-352A-4539-8CB5-42544F9A8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583" y="3716928"/>
            <a:ext cx="2268637" cy="28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переваги й недоліки різної компоновки сторінок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схемах червоним кольором позначено адаптивні частини екрана.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A4B09B-56B2-4167-A87C-F253C1B41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278064"/>
            <a:ext cx="2038831" cy="2535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7744E-02E7-4971-8B88-135A7F15CED8}"/>
              </a:ext>
            </a:extLst>
          </p:cNvPr>
          <p:cNvSpPr txBox="1"/>
          <p:nvPr/>
        </p:nvSpPr>
        <p:spPr>
          <a:xfrm>
            <a:off x="2275367" y="2278064"/>
            <a:ext cx="9844625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і в попередньому випадку, частини 1, 2, 4, 5 мають те само призначення.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B6EF0-EA46-40EC-BD8D-B81F9A56DCFB}"/>
              </a:ext>
            </a:extLst>
          </p:cNvPr>
          <p:cNvSpPr txBox="1"/>
          <p:nvPr/>
        </p:nvSpPr>
        <p:spPr>
          <a:xfrm>
            <a:off x="2275367" y="3429000"/>
            <a:ext cx="984462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 частині 3 також розміщується панель гіперпосилань, частина 6 дизайну 8 і 9 має допоміжне додаткове призначення.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17A48-9575-4E99-A69C-409793308CCC}"/>
              </a:ext>
            </a:extLst>
          </p:cNvPr>
          <p:cNvSpPr txBox="1"/>
          <p:nvPr/>
        </p:nvSpPr>
        <p:spPr>
          <a:xfrm>
            <a:off x="69850" y="4925840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Схеми  дизайну 6–9 переважно застосовують для складних, багатосторінкових сайтів, які мають складну навігацію.</a:t>
            </a:r>
          </a:p>
        </p:txBody>
      </p:sp>
    </p:spTree>
    <p:extLst>
      <p:ext uri="{BB962C8B-B14F-4D97-AF65-F5344CB8AC3E}">
        <p14:creationId xmlns:p14="http://schemas.microsoft.com/office/powerpoint/2010/main" val="39735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переваги й недоліки різної компоновки сторінок </a:t>
            </a:r>
            <a:r>
              <a:rPr lang="uk-UA" dirty="0" err="1"/>
              <a:t>сайта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умов задання жорсткої структури дизайну компоновки сторінок, коли розміри частин не адаптуються до змін у розмірах екрана, можливі перестороги: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6AEC7-F65B-4854-ACFC-389F0F7CD3B9}"/>
              </a:ext>
            </a:extLst>
          </p:cNvPr>
          <p:cNvSpPr txBox="1"/>
          <p:nvPr/>
        </p:nvSpPr>
        <p:spPr>
          <a:xfrm>
            <a:off x="70930" y="3121256"/>
            <a:ext cx="859460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Хоча дизайн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відображається на екранах з різною роздільною здатністю в тому вигляді, який був задуманий дизайнером, може трапитись, що вміст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не вміщується на екран, або навпаки, залишається вільне місце</a:t>
            </a:r>
            <a:r>
              <a:rPr lang="ru-RU" sz="2800" b="1" i="1" kern="0" dirty="0">
                <a:solidFill>
                  <a:srgbClr val="FFFFFF"/>
                </a:solidFill>
              </a:rPr>
              <a:t>.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Дизайн такого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може бути дуже різноманітним.</a:t>
            </a:r>
          </a:p>
        </p:txBody>
      </p:sp>
      <p:pic>
        <p:nvPicPr>
          <p:cNvPr id="717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7566C90-7A06-429E-B796-1310BDEB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90" y="2854841"/>
            <a:ext cx="3960627" cy="39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Ергономіка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10ACB8-D5AA-415B-8FC0-AA81A2880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13" y="1693984"/>
            <a:ext cx="9580575" cy="36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Структура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800239-11CB-4EBC-81C2-CE99818C4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46" y="1568910"/>
            <a:ext cx="8660309" cy="37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вивчає ергономіка? Чому при створенні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доцільно використовувати ергономічні вимоги до веб-сайтів?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67708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передбачає веб-дизайн?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11718-4141-4386-90A0-05B65C8460DD}"/>
              </a:ext>
            </a:extLst>
          </p:cNvPr>
          <p:cNvSpPr txBox="1"/>
          <p:nvPr/>
        </p:nvSpPr>
        <p:spPr>
          <a:xfrm>
            <a:off x="72009" y="3299582"/>
            <a:ext cx="1205014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 чому полягають правила зручного розташування відомостей на веб-сайті?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928DB-0301-4338-8810-47468E1C02C1}"/>
              </a:ext>
            </a:extLst>
          </p:cNvPr>
          <p:cNvSpPr txBox="1"/>
          <p:nvPr/>
        </p:nvSpPr>
        <p:spPr>
          <a:xfrm>
            <a:off x="72009" y="4341759"/>
            <a:ext cx="1045376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переваги та недоліки різної компоновки сторінок </a:t>
            </a:r>
            <a:r>
              <a:rPr lang="uk-UA" sz="2800" b="1" i="1" kern="0" dirty="0" err="1">
                <a:solidFill>
                  <a:srgbClr val="002060"/>
                </a:solidFill>
              </a:rPr>
              <a:t>сайта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7B312-93EC-48B3-8434-2B98FFD90A63}"/>
              </a:ext>
            </a:extLst>
          </p:cNvPr>
          <p:cNvSpPr txBox="1"/>
          <p:nvPr/>
        </p:nvSpPr>
        <p:spPr>
          <a:xfrm>
            <a:off x="72010" y="5391824"/>
            <a:ext cx="10453764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структура веб-сторінки впливає на її сприйняття користувачем?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620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0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225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ru-RU" sz="3200" i="1" kern="0" noProof="0" dirty="0">
                <a:solidFill>
                  <a:srgbClr val="FFFFFF"/>
                </a:solidFill>
                <a:latin typeface="Verdana"/>
              </a:rPr>
              <a:t>31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6233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302"/>
              <a:gd name="adj2" fmla="val 7783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228-229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загальному сенсі слова термін </a:t>
            </a:r>
            <a:r>
              <a:rPr lang="uk-UA" sz="2800" b="1" i="1" kern="0" dirty="0">
                <a:solidFill>
                  <a:srgbClr val="FFFF00"/>
                </a:solidFill>
              </a:rPr>
              <a:t>ергономіка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використання наукових знань про людину (психології, фізіології, медицини) з метою поліпшення умов праці на робочому місці. Ергономіка загалом характеризується двома принципами: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C3EC970-FF2E-40C0-B048-0B2D10D27CA6}"/>
              </a:ext>
            </a:extLst>
          </p:cNvPr>
          <p:cNvSpPr/>
          <p:nvPr/>
        </p:nvSpPr>
        <p:spPr>
          <a:xfrm>
            <a:off x="72008" y="3585562"/>
            <a:ext cx="5972332" cy="25281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комфорт під час використання, який полягає у зменшенні фізичної та психологічної втоми;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3DDB47-FDEE-498A-9632-43C9DE22436F}"/>
              </a:ext>
            </a:extLst>
          </p:cNvPr>
          <p:cNvSpPr/>
          <p:nvPr/>
        </p:nvSpPr>
        <p:spPr>
          <a:xfrm>
            <a:off x="6149820" y="3585562"/>
            <a:ext cx="5972332" cy="25281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безпека, яка передбачає вибір відповідних рішень для захисту користувача.</a:t>
            </a:r>
          </a:p>
        </p:txBody>
      </p:sp>
    </p:spTree>
    <p:extLst>
      <p:ext uri="{BB962C8B-B14F-4D97-AF65-F5344CB8AC3E}">
        <p14:creationId xmlns:p14="http://schemas.microsoft.com/office/powerpoint/2010/main" val="30803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id="{2B2E86D7-EC6F-4EC4-A635-C74A5BD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esign, template, web, website icon">
            <a:extLst>
              <a:ext uri="{FF2B5EF4-FFF2-40B4-BE49-F238E27FC236}">
                <a16:creationId xmlns:a16="http://schemas.microsoft.com/office/drawing/2014/main" id="{F93CB692-EA20-4FEE-896A-F084AB42C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972" y="3666125"/>
            <a:ext cx="2341385" cy="23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Ергономічний сайт </a:t>
            </a:r>
            <a:r>
              <a:rPr lang="uk-UA" sz="2800" b="1" i="1" kern="0" dirty="0">
                <a:solidFill>
                  <a:srgbClr val="FFFFFF"/>
                </a:solidFill>
              </a:rPr>
              <a:t>— сайт, створений з урахуванням і на основі наукових знань про будову й роботу людського ока, що переглядає та збирає (для подальшого аналізу) інформацію із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C34C272-02C4-46C0-8A67-12345A9E2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27212" b="11949"/>
          <a:stretch/>
        </p:blipFill>
        <p:spPr bwMode="auto">
          <a:xfrm>
            <a:off x="6751674" y="3124160"/>
            <a:ext cx="5440325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C3399C-CD9B-4DB9-9A50-8A02BE2BE3FA}"/>
              </a:ext>
            </a:extLst>
          </p:cNvPr>
          <p:cNvSpPr txBox="1"/>
          <p:nvPr/>
        </p:nvSpPr>
        <p:spPr>
          <a:xfrm>
            <a:off x="72009" y="3124159"/>
            <a:ext cx="6582674" cy="34163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Ергономічний сайт забезпечує необхідні зручності відвідувачеві, зберігає його сили, здоров’я та працездатність. А  це, зрештою, підвищує ефективність </a:t>
            </a:r>
            <a:r>
              <a:rPr lang="uk-UA" sz="27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700" b="1" i="1" kern="0" dirty="0">
                <a:solidFill>
                  <a:srgbClr val="FFFFFF"/>
                </a:solidFill>
              </a:rPr>
              <a:t> й приносить прибуток його власникові.</a:t>
            </a:r>
          </a:p>
        </p:txBody>
      </p:sp>
    </p:spTree>
    <p:extLst>
      <p:ext uri="{BB962C8B-B14F-4D97-AF65-F5344CB8AC3E}">
        <p14:creationId xmlns:p14="http://schemas.microsoft.com/office/powerpoint/2010/main" val="34953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з урахуванням ергономіки може бути визначено як здатність ефективно реагувати на потреби користувачів і забезпечувати їм комфорт при перегляді сторінки.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70339-D0C7-428A-AE3A-0C04EE55CDAF}"/>
              </a:ext>
            </a:extLst>
          </p:cNvPr>
          <p:cNvSpPr txBox="1"/>
          <p:nvPr/>
        </p:nvSpPr>
        <p:spPr>
          <a:xfrm>
            <a:off x="70929" y="3155177"/>
            <a:ext cx="584077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Головною перешкодою у створенні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з урахуванням ергономіки є різні профілі відвідувачів.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²ÐµÐ±-Ð´Ð¸Ð·Ð°Ð¹Ð½ Ð²ÐµÐºÑÐ¾Ñ&quot;">
            <a:extLst>
              <a:ext uri="{FF2B5EF4-FFF2-40B4-BE49-F238E27FC236}">
                <a16:creationId xmlns:a16="http://schemas.microsoft.com/office/drawing/2014/main" id="{3C2A950F-0D1E-4240-9E25-D5F935116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b="27291"/>
          <a:stretch/>
        </p:blipFill>
        <p:spPr bwMode="auto">
          <a:xfrm>
            <a:off x="6066892" y="3155177"/>
            <a:ext cx="6054179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Визначальні аспекти, які слід врахувати для побудови ергономічного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, такі: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35CEB-2FFF-4357-8896-A17D0BA8B04E}"/>
              </a:ext>
            </a:extLst>
          </p:cNvPr>
          <p:cNvSpPr txBox="1"/>
          <p:nvPr/>
        </p:nvSpPr>
        <p:spPr>
          <a:xfrm>
            <a:off x="70929" y="2228826"/>
            <a:ext cx="12050142" cy="86177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очікування користувачів: не всі відвідувачі мають ті само вимоги в плані графіки;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7A3CD-21C8-4971-BF99-81FF13CD03F9}"/>
              </a:ext>
            </a:extLst>
          </p:cNvPr>
          <p:cNvSpPr txBox="1"/>
          <p:nvPr/>
        </p:nvSpPr>
        <p:spPr>
          <a:xfrm>
            <a:off x="70929" y="3168556"/>
            <a:ext cx="12050142" cy="47705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звички: тобто набута поведінка;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3402B-33EB-404A-A2BA-30FDB17BA5E9}"/>
              </a:ext>
            </a:extLst>
          </p:cNvPr>
          <p:cNvSpPr txBox="1"/>
          <p:nvPr/>
        </p:nvSpPr>
        <p:spPr>
          <a:xfrm>
            <a:off x="70929" y="3723566"/>
            <a:ext cx="12050142" cy="86177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вік: загалом характеризує здатність до адаптації та швидкість користувача при перегляді;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9115B-D590-406A-919A-E089EAFC4647}"/>
              </a:ext>
            </a:extLst>
          </p:cNvPr>
          <p:cNvSpPr txBox="1"/>
          <p:nvPr/>
        </p:nvSpPr>
        <p:spPr>
          <a:xfrm>
            <a:off x="70929" y="4663296"/>
            <a:ext cx="12050142" cy="861774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обладнання: одна з головних перешкод. Відображення </a:t>
            </a:r>
            <a:r>
              <a:rPr lang="uk-UA" sz="25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500" b="1" i="1" kern="0" dirty="0">
                <a:solidFill>
                  <a:srgbClr val="FFFFFF"/>
                </a:solidFill>
              </a:rPr>
              <a:t> може відрізнятися на різних комп’ютерах;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1F1F7-14A9-4F58-8128-6B0E30A25559}"/>
              </a:ext>
            </a:extLst>
          </p:cNvPr>
          <p:cNvSpPr txBox="1"/>
          <p:nvPr/>
        </p:nvSpPr>
        <p:spPr>
          <a:xfrm>
            <a:off x="70929" y="5603026"/>
            <a:ext cx="12050142" cy="8617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500" b="1" i="1" kern="0" dirty="0">
                <a:solidFill>
                  <a:srgbClr val="002060"/>
                </a:solidFill>
              </a:rPr>
              <a:t>рівень знань: не всі відвідувачі є фахівцями в інформаційних технологіях.</a:t>
            </a:r>
          </a:p>
        </p:txBody>
      </p:sp>
    </p:spTree>
    <p:extLst>
      <p:ext uri="{BB962C8B-B14F-4D97-AF65-F5344CB8AC3E}">
        <p14:creationId xmlns:p14="http://schemas.microsoft.com/office/powerpoint/2010/main" val="40689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Ергономіка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має бути розрахована на найменш досвідченого користувача.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C0AAA-ED9B-4772-BA48-056B69DB13C9}"/>
              </a:ext>
            </a:extLst>
          </p:cNvPr>
          <p:cNvSpPr txBox="1"/>
          <p:nvPr/>
        </p:nvSpPr>
        <p:spPr>
          <a:xfrm>
            <a:off x="72008" y="2249677"/>
            <a:ext cx="510604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Мета ергономіки </a:t>
            </a:r>
            <a:r>
              <a:rPr lang="uk-UA" sz="2800" b="1" i="1" kern="0" dirty="0">
                <a:solidFill>
                  <a:srgbClr val="FFFFFF"/>
                </a:solidFill>
              </a:rPr>
              <a:t>— скористатися психологічними елементами при створенні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для того, щоб реалізувати інтерфейс, який є ефективним і зручним для користувача.</a:t>
            </a:r>
          </a:p>
        </p:txBody>
      </p:sp>
      <p:pic>
        <p:nvPicPr>
          <p:cNvPr id="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1F9871C-2D2A-40E3-90FA-66BC42C29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12939" r="7583" b="13457"/>
          <a:stretch/>
        </p:blipFill>
        <p:spPr bwMode="auto">
          <a:xfrm>
            <a:off x="5295014" y="2249677"/>
            <a:ext cx="6824978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Що розуміють під ергономікою </a:t>
            </a:r>
            <a:r>
              <a:rPr lang="uk-UA" sz="3000" dirty="0" err="1"/>
              <a:t>веб­сайта</a:t>
            </a:r>
            <a:r>
              <a:rPr lang="uk-UA" sz="3000" dirty="0"/>
              <a:t> і які існують критерії ергономіки?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Розглядають такі основні критерії ергономіки при створенні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6CA77-A5CD-4530-B665-299B01389A3B}"/>
              </a:ext>
            </a:extLst>
          </p:cNvPr>
          <p:cNvSpPr txBox="1"/>
          <p:nvPr/>
        </p:nvSpPr>
        <p:spPr>
          <a:xfrm>
            <a:off x="3211032" y="2278064"/>
            <a:ext cx="8905665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Лаконічність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115091C-4778-48F0-B25A-986FF11B99F2}"/>
              </a:ext>
            </a:extLst>
          </p:cNvPr>
          <p:cNvSpPr/>
          <p:nvPr/>
        </p:nvSpPr>
        <p:spPr>
          <a:xfrm>
            <a:off x="69282" y="2278064"/>
            <a:ext cx="304605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Критерій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5F537F-D9AA-4BA2-B12C-7D2E23B9830B}"/>
              </a:ext>
            </a:extLst>
          </p:cNvPr>
          <p:cNvSpPr txBox="1"/>
          <p:nvPr/>
        </p:nvSpPr>
        <p:spPr>
          <a:xfrm>
            <a:off x="3211032" y="2905780"/>
            <a:ext cx="890566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Лаконічний сайт зміцнить довіру до організації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56DA08A-7A19-414C-814D-25BAEB08DBD9}"/>
              </a:ext>
            </a:extLst>
          </p:cNvPr>
          <p:cNvSpPr/>
          <p:nvPr/>
        </p:nvSpPr>
        <p:spPr>
          <a:xfrm>
            <a:off x="69282" y="2905779"/>
            <a:ext cx="3046058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Простота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6AA3F-3D7C-41F6-939B-BA5D303F08FB}"/>
              </a:ext>
            </a:extLst>
          </p:cNvPr>
          <p:cNvSpPr txBox="1"/>
          <p:nvPr/>
        </p:nvSpPr>
        <p:spPr>
          <a:xfrm>
            <a:off x="3211032" y="3964382"/>
            <a:ext cx="8905665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 рекомендується використання анімованих зображень. Анімації мають бути закріплені за важливими повідомленнями, оскільки вони привертають увагу користувача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D899BCE-3FDB-46A7-8CAB-02C23B07F04A}"/>
              </a:ext>
            </a:extLst>
          </p:cNvPr>
          <p:cNvSpPr/>
          <p:nvPr/>
        </p:nvSpPr>
        <p:spPr>
          <a:xfrm>
            <a:off x="69282" y="3964380"/>
            <a:ext cx="3046058" cy="2246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Непереванта-женість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202382</TotalTime>
  <Words>2273</Words>
  <Application>Microsoft Office PowerPoint</Application>
  <PresentationFormat>Широкий екран</PresentationFormat>
  <Paragraphs>251</Paragraphs>
  <Slides>40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45" baseType="lpstr">
      <vt:lpstr>Arial</vt:lpstr>
      <vt:lpstr>Times New Roman</vt:lpstr>
      <vt:lpstr>Verdana</vt:lpstr>
      <vt:lpstr>Wingdings</vt:lpstr>
      <vt:lpstr>Тема Office</vt:lpstr>
      <vt:lpstr>Ергономіка розміщення відомостей на веб-сторінці</vt:lpstr>
      <vt:lpstr>Ергономіка розміщення відомостей на веб-сторінці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розуміють під ергономікою веб­сайта і які існують критерії ергономіки?</vt:lpstr>
      <vt:lpstr>Що передбачає веб-дизайн?</vt:lpstr>
      <vt:lpstr>Що передбачає веб-дизайн?</vt:lpstr>
      <vt:lpstr>Що передбачає веб-дизайн?</vt:lpstr>
      <vt:lpstr>Що передбачає веб-дизайн?</vt:lpstr>
      <vt:lpstr>Що передбачає веб-дизайн?</vt:lpstr>
      <vt:lpstr>Що передбачає веб-дизайн?</vt:lpstr>
      <vt:lpstr>Що передбачає веб-дизайн?</vt:lpstr>
      <vt:lpstr>Що передбачає веб-дизайн?</vt:lpstr>
      <vt:lpstr>Що передбачає веб-дизайн?</vt:lpstr>
      <vt:lpstr>Що передбачає веб-дизайн?</vt:lpstr>
      <vt:lpstr>Які переваги й недоліки різної компоновки сторінок сайта?</vt:lpstr>
      <vt:lpstr>Які переваги й недоліки різної компоновки сторінок сайта?</vt:lpstr>
      <vt:lpstr>Які переваги й недоліки різної компоновки сторінок сайта?</vt:lpstr>
      <vt:lpstr>Які переваги й недоліки різної компоновки сторінок сайта?</vt:lpstr>
      <vt:lpstr>Які переваги й недоліки різної компоновки сторінок сайта?</vt:lpstr>
      <vt:lpstr>Які переваги й недоліки різної компоновки сторінок сайта?</vt:lpstr>
      <vt:lpstr>Розгадайте ребус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Вчитель</cp:lastModifiedBy>
  <cp:revision>1771</cp:revision>
  <dcterms:created xsi:type="dcterms:W3CDTF">2016-06-06T19:48:43Z</dcterms:created>
  <dcterms:modified xsi:type="dcterms:W3CDTF">2019-11-06T07:23:43Z</dcterms:modified>
</cp:coreProperties>
</file>