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47" r:id="rId3"/>
    <p:sldId id="2043" r:id="rId4"/>
    <p:sldId id="2044" r:id="rId5"/>
    <p:sldId id="2045" r:id="rId6"/>
    <p:sldId id="2046" r:id="rId7"/>
    <p:sldId id="2049" r:id="rId8"/>
    <p:sldId id="2050" r:id="rId9"/>
    <p:sldId id="2051" r:id="rId10"/>
    <p:sldId id="2052" r:id="rId11"/>
    <p:sldId id="2054" r:id="rId12"/>
    <p:sldId id="2061" r:id="rId13"/>
    <p:sldId id="2063" r:id="rId14"/>
    <p:sldId id="2055" r:id="rId15"/>
    <p:sldId id="2064" r:id="rId16"/>
    <p:sldId id="2065" r:id="rId17"/>
    <p:sldId id="2070" r:id="rId18"/>
    <p:sldId id="2071" r:id="rId19"/>
    <p:sldId id="2067" r:id="rId20"/>
    <p:sldId id="2068" r:id="rId21"/>
    <p:sldId id="2069" r:id="rId22"/>
    <p:sldId id="2072" r:id="rId23"/>
    <p:sldId id="2073" r:id="rId24"/>
    <p:sldId id="2074" r:id="rId25"/>
    <p:sldId id="2075" r:id="rId26"/>
    <p:sldId id="2076" r:id="rId27"/>
    <p:sldId id="2077" r:id="rId28"/>
    <p:sldId id="2082" r:id="rId29"/>
    <p:sldId id="1968" r:id="rId30"/>
    <p:sldId id="1969" r:id="rId31"/>
    <p:sldId id="2006" r:id="rId32"/>
    <p:sldId id="304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55A11"/>
    <a:srgbClr val="EF7521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особливості веб-сторінки;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/>
            <a:t>Ти дізнаєшся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працювати із зображеннями в HTML-документі;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113B78BD-0380-4CD6-876E-3547F5E3A41D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призначення текстового редактора Блокнот;</a:t>
          </a:r>
        </a:p>
      </dgm:t>
    </dgm:pt>
    <dgm:pt modelId="{648DB1A1-AB03-4DD6-B2C8-43678A9F96D1}" type="parTrans" cxnId="{7DCE1EF7-6524-47FA-9F12-F30CC52D6284}">
      <dgm:prSet/>
      <dgm:spPr/>
      <dgm:t>
        <a:bodyPr/>
        <a:lstStyle/>
        <a:p>
          <a:endParaRPr lang="uk-UA"/>
        </a:p>
      </dgm:t>
    </dgm:pt>
    <dgm:pt modelId="{7E0D1630-3EF3-4B48-B0E2-F60C259CB69C}" type="sibTrans" cxnId="{7DCE1EF7-6524-47FA-9F12-F30CC52D6284}">
      <dgm:prSet/>
      <dgm:spPr/>
      <dgm:t>
        <a:bodyPr/>
        <a:lstStyle/>
        <a:p>
          <a:endParaRPr lang="uk-UA"/>
        </a:p>
      </dgm:t>
    </dgm:pt>
    <dgm:pt modelId="{715CF459-5AE6-4EAA-B25E-EBF02266747C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розширення </a:t>
          </a:r>
          <a:r>
            <a:rPr lang="uk-UA" i="1" noProof="0" dirty="0" err="1"/>
            <a:t>файла</a:t>
          </a:r>
          <a:r>
            <a:rPr lang="uk-UA" i="1" noProof="0" dirty="0"/>
            <a:t> веб-сторінки;</a:t>
          </a:r>
        </a:p>
      </dgm:t>
    </dgm:pt>
    <dgm:pt modelId="{1DC5B536-FD94-4CAB-88A5-A745B3E4B85A}" type="parTrans" cxnId="{DFED376B-0149-4364-81D5-C160D8CE8D4D}">
      <dgm:prSet/>
      <dgm:spPr/>
      <dgm:t>
        <a:bodyPr/>
        <a:lstStyle/>
        <a:p>
          <a:endParaRPr lang="uk-UA"/>
        </a:p>
      </dgm:t>
    </dgm:pt>
    <dgm:pt modelId="{F965708B-F9E1-4516-A2B2-1FF0E081F1D5}" type="sibTrans" cxnId="{DFED376B-0149-4364-81D5-C160D8CE8D4D}">
      <dgm:prSet/>
      <dgm:spPr/>
      <dgm:t>
        <a:bodyPr/>
        <a:lstStyle/>
        <a:p>
          <a:endParaRPr lang="uk-UA"/>
        </a:p>
      </dgm:t>
    </dgm:pt>
    <dgm:pt modelId="{1A807AF0-BADC-4CB0-A046-BC02A06BFF24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називають кодом.</a:t>
          </a:r>
        </a:p>
      </dgm:t>
    </dgm:pt>
    <dgm:pt modelId="{46C783BB-FB69-47DF-A770-6E146866D8F6}" type="parTrans" cxnId="{C73A923B-9CE6-423D-ABE2-6661EEE43568}">
      <dgm:prSet/>
      <dgm:spPr/>
      <dgm:t>
        <a:bodyPr/>
        <a:lstStyle/>
        <a:p>
          <a:endParaRPr lang="uk-UA"/>
        </a:p>
      </dgm:t>
    </dgm:pt>
    <dgm:pt modelId="{D1780580-8578-498B-9CEB-DB2E003213B7}" type="sibTrans" cxnId="{C73A923B-9CE6-423D-ABE2-6661EEE43568}">
      <dgm:prSet/>
      <dgm:spPr/>
      <dgm:t>
        <a:bodyPr/>
        <a:lstStyle/>
        <a:p>
          <a:endParaRPr lang="uk-UA"/>
        </a:p>
      </dgm:t>
    </dgm:pt>
    <dgm:pt modelId="{52FAA857-8DBB-4160-B7BA-1EB4C04C3C0C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створити текстовий рухомий рядок;</a:t>
          </a:r>
        </a:p>
      </dgm:t>
    </dgm:pt>
    <dgm:pt modelId="{462A797D-5F34-4759-B67A-4D306A426A71}" type="parTrans" cxnId="{5A28489F-7843-4584-B86B-8EBBA475AE1A}">
      <dgm:prSet/>
      <dgm:spPr/>
      <dgm:t>
        <a:bodyPr/>
        <a:lstStyle/>
        <a:p>
          <a:endParaRPr lang="uk-UA"/>
        </a:p>
      </dgm:t>
    </dgm:pt>
    <dgm:pt modelId="{139DF1A7-82D4-430B-B237-0A66E615D9F3}" type="sibTrans" cxnId="{5A28489F-7843-4584-B86B-8EBBA475AE1A}">
      <dgm:prSet/>
      <dgm:spPr/>
      <dgm:t>
        <a:bodyPr/>
        <a:lstStyle/>
        <a:p>
          <a:endParaRPr lang="uk-UA"/>
        </a:p>
      </dgm:t>
    </dgm:pt>
    <dgm:pt modelId="{2FA95ED3-1341-436D-893D-19896F48FA79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побудувати гіпертекстові зв’язки в HTML-документі;</a:t>
          </a:r>
        </a:p>
      </dgm:t>
    </dgm:pt>
    <dgm:pt modelId="{45928D05-4A80-4E45-9C4E-21EA73E15724}" type="parTrans" cxnId="{98144FA9-EFB6-40D5-BB9E-D66A6D3E2499}">
      <dgm:prSet/>
      <dgm:spPr/>
      <dgm:t>
        <a:bodyPr/>
        <a:lstStyle/>
        <a:p>
          <a:endParaRPr lang="uk-UA"/>
        </a:p>
      </dgm:t>
    </dgm:pt>
    <dgm:pt modelId="{BC8F313B-588E-43EF-868B-B92B12F4A952}" type="sibTrans" cxnId="{98144FA9-EFB6-40D5-BB9E-D66A6D3E2499}">
      <dgm:prSet/>
      <dgm:spPr/>
      <dgm:t>
        <a:bodyPr/>
        <a:lstStyle/>
        <a:p>
          <a:endParaRPr lang="uk-UA"/>
        </a:p>
      </dgm:t>
    </dgm:pt>
    <dgm:pt modelId="{D29D0BFA-A7EB-4BE1-9831-1379D3CE0F6B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вставити таблицю до HTML-сторінки.</a:t>
          </a:r>
        </a:p>
      </dgm:t>
    </dgm:pt>
    <dgm:pt modelId="{714E3410-9381-43AD-92A6-9D7141D8331D}" type="parTrans" cxnId="{FBA59556-09FC-4EF5-92B1-AF1BA402D592}">
      <dgm:prSet/>
      <dgm:spPr/>
      <dgm:t>
        <a:bodyPr/>
        <a:lstStyle/>
        <a:p>
          <a:endParaRPr lang="uk-UA"/>
        </a:p>
      </dgm:t>
    </dgm:pt>
    <dgm:pt modelId="{A2BFD2B9-406F-43DA-816C-EC21F39B4EF7}" type="sibTrans" cxnId="{FBA59556-09FC-4EF5-92B1-AF1BA402D592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9054F03-5D49-4508-B982-F026BB5A84DB}" type="presOf" srcId="{715CF459-5AE6-4EAA-B25E-EBF02266747C}" destId="{025CB6B8-CA2B-431B-8414-06FEB88A9357}" srcOrd="0" destOrd="2" presId="urn:microsoft.com/office/officeart/2005/8/layout/vList2"/>
    <dgm:cxn modelId="{52E9440F-2041-49CF-84A7-85C1591401E9}" type="presOf" srcId="{2FA95ED3-1341-436D-893D-19896F48FA79}" destId="{FAB089FA-E62B-4CA2-81E6-4269C82BD344}" srcOrd="0" destOrd="2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8DE6D523-CD5E-48F3-857A-B035E9D340B8}" type="presOf" srcId="{52FAA857-8DBB-4160-B7BA-1EB4C04C3C0C}" destId="{FAB089FA-E62B-4CA2-81E6-4269C82BD344}" srcOrd="0" destOrd="1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C73A923B-9CE6-423D-ABE2-6661EEE43568}" srcId="{60CDE318-31FA-4F04-9607-291D96EE6197}" destId="{1A807AF0-BADC-4CB0-A046-BC02A06BFF24}" srcOrd="3" destOrd="0" parTransId="{46C783BB-FB69-47DF-A770-6E146866D8F6}" sibTransId="{D1780580-8578-498B-9CEB-DB2E003213B7}"/>
    <dgm:cxn modelId="{0CFAA35E-BAF0-4DE6-A187-2E1A1F95FF07}" type="presOf" srcId="{D29D0BFA-A7EB-4BE1-9831-1379D3CE0F6B}" destId="{FAB089FA-E62B-4CA2-81E6-4269C82BD344}" srcOrd="0" destOrd="3" presId="urn:microsoft.com/office/officeart/2005/8/layout/vList2"/>
    <dgm:cxn modelId="{7B6F0B43-CBA3-4BC2-A982-0C5A06C02E46}" type="presOf" srcId="{113B78BD-0380-4CD6-876E-3547F5E3A41D}" destId="{025CB6B8-CA2B-431B-8414-06FEB88A9357}" srcOrd="0" destOrd="1" presId="urn:microsoft.com/office/officeart/2005/8/layout/vList2"/>
    <dgm:cxn modelId="{DFED376B-0149-4364-81D5-C160D8CE8D4D}" srcId="{60CDE318-31FA-4F04-9607-291D96EE6197}" destId="{715CF459-5AE6-4EAA-B25E-EBF02266747C}" srcOrd="2" destOrd="0" parTransId="{1DC5B536-FD94-4CAB-88A5-A745B3E4B85A}" sibTransId="{F965708B-F9E1-4516-A2B2-1FF0E081F1D5}"/>
    <dgm:cxn modelId="{FBA59556-09FC-4EF5-92B1-AF1BA402D592}" srcId="{03BE68DC-2A40-40DE-8DA8-DFADED8E1DB4}" destId="{D29D0BFA-A7EB-4BE1-9831-1379D3CE0F6B}" srcOrd="3" destOrd="0" parTransId="{714E3410-9381-43AD-92A6-9D7141D8331D}" sibTransId="{A2BFD2B9-406F-43DA-816C-EC21F39B4EF7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5A28489F-7843-4584-B86B-8EBBA475AE1A}" srcId="{03BE68DC-2A40-40DE-8DA8-DFADED8E1DB4}" destId="{52FAA857-8DBB-4160-B7BA-1EB4C04C3C0C}" srcOrd="1" destOrd="0" parTransId="{462A797D-5F34-4759-B67A-4D306A426A71}" sibTransId="{139DF1A7-82D4-430B-B237-0A66E615D9F3}"/>
    <dgm:cxn modelId="{98144FA9-EFB6-40D5-BB9E-D66A6D3E2499}" srcId="{03BE68DC-2A40-40DE-8DA8-DFADED8E1DB4}" destId="{2FA95ED3-1341-436D-893D-19896F48FA79}" srcOrd="2" destOrd="0" parTransId="{45928D05-4A80-4E45-9C4E-21EA73E15724}" sibTransId="{BC8F313B-588E-43EF-868B-B92B12F4A952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6664A0E4-5785-487C-AAE0-ADAF643FCCAB}" type="presOf" srcId="{1A807AF0-BADC-4CB0-A046-BC02A06BFF24}" destId="{025CB6B8-CA2B-431B-8414-06FEB88A9357}" srcOrd="0" destOrd="3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7DCE1EF7-6524-47FA-9F12-F30CC52D6284}" srcId="{60CDE318-31FA-4F04-9607-291D96EE6197}" destId="{113B78BD-0380-4CD6-876E-3547F5E3A41D}" srcOrd="1" destOrd="0" parTransId="{648DB1A1-AB03-4DD6-B2C8-43678A9F96D1}" sibTransId="{7E0D1630-3EF3-4B48-B0E2-F60C259CB69C}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для зміни фону сторінки;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 ілюстрацію на сторінці;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як посилання на інший об’єкт;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 маркер у списку.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7727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17727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17727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17727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600" i="1" noProof="0" dirty="0"/>
            <a:t>крім тексту, ще й малюнком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600" i="1" noProof="0" dirty="0"/>
            <a:t>картою (розміченим малюнком)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600" i="1" noProof="0" dirty="0">
              <a:solidFill>
                <a:srgbClr val="002060"/>
              </a:solidFill>
            </a:rPr>
            <a:t>списком-меню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600" i="1" noProof="0" dirty="0"/>
            <a:t>екранною кнопкою тощо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133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31334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31334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31334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48532"/>
          <a:ext cx="12050141" cy="79150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i="1" kern="1200" noProof="0" dirty="0"/>
            <a:t>Пригадай</a:t>
          </a:r>
        </a:p>
      </dsp:txBody>
      <dsp:txXfrm>
        <a:off x="38638" y="87170"/>
        <a:ext cx="11972865" cy="714229"/>
      </dsp:txXfrm>
    </dsp:sp>
    <dsp:sp modelId="{025CB6B8-CA2B-431B-8414-06FEB88A9357}">
      <dsp:nvSpPr>
        <dsp:cNvPr id="0" name=""/>
        <dsp:cNvSpPr/>
      </dsp:nvSpPr>
      <dsp:spPr>
        <a:xfrm>
          <a:off x="0" y="872717"/>
          <a:ext cx="12050141" cy="177606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600" i="1" kern="1200" noProof="0" dirty="0"/>
            <a:t>особливості веб-сторінки;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600" i="1" kern="1200" noProof="0" dirty="0"/>
            <a:t>призначення текстового редактора Блокнот;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600" i="1" kern="1200" noProof="0" dirty="0"/>
            <a:t>розширення </a:t>
          </a:r>
          <a:r>
            <a:rPr lang="uk-UA" sz="2600" i="1" kern="1200" noProof="0" dirty="0" err="1"/>
            <a:t>файла</a:t>
          </a:r>
          <a:r>
            <a:rPr lang="uk-UA" sz="2600" i="1" kern="1200" noProof="0" dirty="0"/>
            <a:t> веб-сторінки;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600" i="1" kern="1200" noProof="0" dirty="0"/>
            <a:t>що називають кодом.</a:t>
          </a:r>
        </a:p>
      </dsp:txBody>
      <dsp:txXfrm>
        <a:off x="0" y="872717"/>
        <a:ext cx="12050141" cy="1776060"/>
      </dsp:txXfrm>
    </dsp:sp>
    <dsp:sp modelId="{79A6FD81-FCF4-4CE0-8871-588E983C05B5}">
      <dsp:nvSpPr>
        <dsp:cNvPr id="0" name=""/>
        <dsp:cNvSpPr/>
      </dsp:nvSpPr>
      <dsp:spPr>
        <a:xfrm>
          <a:off x="0" y="2648777"/>
          <a:ext cx="12050141" cy="791505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i="1" kern="1200" noProof="0" dirty="0"/>
            <a:t>Ти дізнаєшся</a:t>
          </a:r>
        </a:p>
      </dsp:txBody>
      <dsp:txXfrm>
        <a:off x="38638" y="2687415"/>
        <a:ext cx="11972865" cy="714229"/>
      </dsp:txXfrm>
    </dsp:sp>
    <dsp:sp modelId="{FAB089FA-E62B-4CA2-81E6-4269C82BD344}">
      <dsp:nvSpPr>
        <dsp:cNvPr id="0" name=""/>
        <dsp:cNvSpPr/>
      </dsp:nvSpPr>
      <dsp:spPr>
        <a:xfrm>
          <a:off x="0" y="3440282"/>
          <a:ext cx="12050141" cy="177606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600" i="1" kern="1200" noProof="0" dirty="0">
              <a:solidFill>
                <a:schemeClr val="bg1"/>
              </a:solidFill>
            </a:rPr>
            <a:t>як працювати із зображеннями в HTML-документі;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600" i="1" kern="1200" noProof="0" dirty="0">
              <a:solidFill>
                <a:schemeClr val="bg1"/>
              </a:solidFill>
            </a:rPr>
            <a:t>як створити текстовий рухомий рядок;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600" i="1" kern="1200" noProof="0" dirty="0">
              <a:solidFill>
                <a:schemeClr val="bg1"/>
              </a:solidFill>
            </a:rPr>
            <a:t>як побудувати гіпертекстові зв’язки в HTML-документі;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600" i="1" kern="1200" noProof="0" dirty="0">
              <a:solidFill>
                <a:schemeClr val="bg1"/>
              </a:solidFill>
            </a:rPr>
            <a:t>як вставити таблицю до HTML-сторінки.</a:t>
          </a:r>
        </a:p>
      </dsp:txBody>
      <dsp:txXfrm>
        <a:off x="0" y="3440282"/>
        <a:ext cx="12050141" cy="1776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78606" y="-717219"/>
          <a:ext cx="5572923" cy="5572923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8396" y="261735"/>
          <a:ext cx="7037443" cy="7495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35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i="1" kern="1200" noProof="0" dirty="0"/>
            <a:t>для зміни фону сторінки;</a:t>
          </a:r>
        </a:p>
      </dsp:txBody>
      <dsp:txXfrm>
        <a:off x="468396" y="261735"/>
        <a:ext cx="7037443" cy="749526"/>
      </dsp:txXfrm>
    </dsp:sp>
    <dsp:sp modelId="{27878C57-BBF6-4C22-88FA-1C3D4933722D}">
      <dsp:nvSpPr>
        <dsp:cNvPr id="0" name=""/>
        <dsp:cNvSpPr/>
      </dsp:nvSpPr>
      <dsp:spPr>
        <a:xfrm>
          <a:off x="70481" y="238583"/>
          <a:ext cx="795830" cy="79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33411" y="1216898"/>
          <a:ext cx="6672428" cy="7495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35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i="1" kern="1200" noProof="0" dirty="0"/>
            <a:t>як ілюстрацію на сторінці;</a:t>
          </a:r>
        </a:p>
      </dsp:txBody>
      <dsp:txXfrm>
        <a:off x="833411" y="1216898"/>
        <a:ext cx="6672428" cy="749526"/>
      </dsp:txXfrm>
    </dsp:sp>
    <dsp:sp modelId="{E63EBB38-5984-4F74-98F1-254621592311}">
      <dsp:nvSpPr>
        <dsp:cNvPr id="0" name=""/>
        <dsp:cNvSpPr/>
      </dsp:nvSpPr>
      <dsp:spPr>
        <a:xfrm>
          <a:off x="435495" y="1193745"/>
          <a:ext cx="795830" cy="79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33411" y="2172060"/>
          <a:ext cx="6672428" cy="7495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35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i="1" kern="1200" noProof="0" dirty="0">
              <a:solidFill>
                <a:srgbClr val="002060"/>
              </a:solidFill>
            </a:rPr>
            <a:t>як посилання на інший об’єкт;</a:t>
          </a:r>
        </a:p>
      </dsp:txBody>
      <dsp:txXfrm>
        <a:off x="833411" y="2172060"/>
        <a:ext cx="6672428" cy="749526"/>
      </dsp:txXfrm>
    </dsp:sp>
    <dsp:sp modelId="{D13D7DA6-9D1E-4150-A6AE-C6ABC36166D5}">
      <dsp:nvSpPr>
        <dsp:cNvPr id="0" name=""/>
        <dsp:cNvSpPr/>
      </dsp:nvSpPr>
      <dsp:spPr>
        <a:xfrm>
          <a:off x="435495" y="2148908"/>
          <a:ext cx="795830" cy="79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68396" y="3127222"/>
          <a:ext cx="7037443" cy="7495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35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i="1" kern="1200" noProof="0" dirty="0"/>
            <a:t>як маркер у списку.</a:t>
          </a:r>
        </a:p>
      </dsp:txBody>
      <dsp:txXfrm>
        <a:off x="468396" y="3127222"/>
        <a:ext cx="7037443" cy="749526"/>
      </dsp:txXfrm>
    </dsp:sp>
    <dsp:sp modelId="{AA2029A9-878F-42BF-A694-5944B1AD983E}">
      <dsp:nvSpPr>
        <dsp:cNvPr id="0" name=""/>
        <dsp:cNvSpPr/>
      </dsp:nvSpPr>
      <dsp:spPr>
        <a:xfrm>
          <a:off x="70481" y="3104070"/>
          <a:ext cx="795830" cy="79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50556" y="-712955"/>
          <a:ext cx="5539602" cy="5539602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5644" y="217111"/>
          <a:ext cx="5348916" cy="8311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232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крім тексту, ще й малюнком</a:t>
          </a:r>
        </a:p>
      </dsp:txBody>
      <dsp:txXfrm>
        <a:off x="465644" y="217111"/>
        <a:ext cx="5348916" cy="831147"/>
      </dsp:txXfrm>
    </dsp:sp>
    <dsp:sp modelId="{27878C57-BBF6-4C22-88FA-1C3D4933722D}">
      <dsp:nvSpPr>
        <dsp:cNvPr id="0" name=""/>
        <dsp:cNvSpPr/>
      </dsp:nvSpPr>
      <dsp:spPr>
        <a:xfrm>
          <a:off x="70113" y="237154"/>
          <a:ext cx="791062" cy="791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8472" y="1166552"/>
          <a:ext cx="4986089" cy="83114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232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картою (розміченим малюнком)</a:t>
          </a:r>
        </a:p>
      </dsp:txBody>
      <dsp:txXfrm>
        <a:off x="828472" y="1166552"/>
        <a:ext cx="4986089" cy="831147"/>
      </dsp:txXfrm>
    </dsp:sp>
    <dsp:sp modelId="{E63EBB38-5984-4F74-98F1-254621592311}">
      <dsp:nvSpPr>
        <dsp:cNvPr id="0" name=""/>
        <dsp:cNvSpPr/>
      </dsp:nvSpPr>
      <dsp:spPr>
        <a:xfrm>
          <a:off x="432940" y="1186594"/>
          <a:ext cx="791062" cy="791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28472" y="2115992"/>
          <a:ext cx="4986089" cy="831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232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>
              <a:solidFill>
                <a:srgbClr val="002060"/>
              </a:solidFill>
            </a:rPr>
            <a:t>списком-меню</a:t>
          </a:r>
        </a:p>
      </dsp:txBody>
      <dsp:txXfrm>
        <a:off x="828472" y="2115992"/>
        <a:ext cx="4986089" cy="831147"/>
      </dsp:txXfrm>
    </dsp:sp>
    <dsp:sp modelId="{D13D7DA6-9D1E-4150-A6AE-C6ABC36166D5}">
      <dsp:nvSpPr>
        <dsp:cNvPr id="0" name=""/>
        <dsp:cNvSpPr/>
      </dsp:nvSpPr>
      <dsp:spPr>
        <a:xfrm>
          <a:off x="432940" y="2136034"/>
          <a:ext cx="791062" cy="791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65644" y="3065432"/>
          <a:ext cx="5348916" cy="831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232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екранною кнопкою тощо</a:t>
          </a:r>
        </a:p>
      </dsp:txBody>
      <dsp:txXfrm>
        <a:off x="465644" y="3065432"/>
        <a:ext cx="5348916" cy="831147"/>
      </dsp:txXfrm>
    </dsp:sp>
    <dsp:sp modelId="{AA2029A9-878F-42BF-A694-5944B1AD983E}">
      <dsp:nvSpPr>
        <dsp:cNvPr id="0" name=""/>
        <dsp:cNvSpPr/>
      </dsp:nvSpPr>
      <dsp:spPr>
        <a:xfrm>
          <a:off x="70113" y="3085474"/>
          <a:ext cx="791062" cy="791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/>
          <a:stretch/>
        </p:blipFill>
        <p:spPr>
          <a:xfrm>
            <a:off x="-5145" y="0"/>
            <a:ext cx="4752896" cy="676264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41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03.02.2022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id="{3A9A634A-FB71-40B6-B0CC-A0316E0F3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 ÐµÐ·ÑÐ»ÑÑÐ°Ñ Ð¿Ð¾ÑÑÐºÑ Ð·Ð¾Ð±ÑÐ°Ð¶ÐµÐ½Ñ Ð·Ð° Ð·Ð°Ð¿Ð¸ÑÐ¾Ð¼ &quot;html  icon&quot;">
            <a:extLst>
              <a:ext uri="{FF2B5EF4-FFF2-40B4-BE49-F238E27FC236}">
                <a16:creationId xmlns:a16="http://schemas.microsoft.com/office/drawing/2014/main" id="{EC28069E-C2D0-43C7-B6FC-D130AF7C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490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DBFCF22-D74D-4008-B2C1-20613C87F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Поняття про мову розмічання гіпертекстового документа</a:t>
            </a:r>
            <a:br>
              <a:rPr lang="uk-UA" dirty="0"/>
            </a:br>
            <a:r>
              <a:rPr lang="uk-UA" dirty="0"/>
              <a:t>Практична робота 9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створити текстовий</a:t>
            </a:r>
            <a:br>
              <a:rPr lang="uk-UA" sz="3100" dirty="0"/>
            </a:br>
            <a:r>
              <a:rPr lang="uk-UA" sz="3100" dirty="0"/>
              <a:t>рухомий рядок?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текстового рухомого рядка використовується елемент: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A7097-B2F0-4DFB-9823-BD113215722D}"/>
              </a:ext>
            </a:extLst>
          </p:cNvPr>
          <p:cNvSpPr txBox="1"/>
          <p:nvPr/>
        </p:nvSpPr>
        <p:spPr>
          <a:xfrm>
            <a:off x="72008" y="2250091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&lt;MARQUEE&gt; текст &lt;/MARQUEE&gt;</a:t>
            </a:r>
          </a:p>
        </p:txBody>
      </p:sp>
      <p:pic>
        <p:nvPicPr>
          <p:cNvPr id="921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5A3C671B-5BAC-48E0-9D56-B45E722C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03" y="3008513"/>
            <a:ext cx="6783794" cy="341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створити текстовий</a:t>
            </a:r>
            <a:br>
              <a:rPr lang="uk-UA" sz="3100" dirty="0"/>
            </a:br>
            <a:r>
              <a:rPr lang="uk-UA" sz="3100" dirty="0"/>
              <a:t>рухомий рядок?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цьому елементі можна використовувати такі параметри: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F1E14-78AF-4241-A33B-4308BA999969}"/>
              </a:ext>
            </a:extLst>
          </p:cNvPr>
          <p:cNvSpPr txBox="1"/>
          <p:nvPr/>
        </p:nvSpPr>
        <p:spPr>
          <a:xfrm>
            <a:off x="2881424" y="2241261"/>
            <a:ext cx="9238000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BEHAVIOR=значення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69BBAC5-DD8E-4765-A4F8-59442C5301E7}"/>
              </a:ext>
            </a:extLst>
          </p:cNvPr>
          <p:cNvSpPr/>
          <p:nvPr/>
        </p:nvSpPr>
        <p:spPr>
          <a:xfrm>
            <a:off x="72008" y="2241261"/>
            <a:ext cx="2734987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Параметр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4F5AA-45CC-416B-9B03-1EB9193F1D4D}"/>
              </a:ext>
            </a:extLst>
          </p:cNvPr>
          <p:cNvSpPr txBox="1"/>
          <p:nvPr/>
        </p:nvSpPr>
        <p:spPr>
          <a:xfrm>
            <a:off x="2881424" y="2807624"/>
            <a:ext cx="923800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Встановлює спосіб переміщення рухомого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рядка через сторінку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B5D5E15-CDCD-4CE6-A1B4-AA451EED5D0F}"/>
              </a:ext>
            </a:extLst>
          </p:cNvPr>
          <p:cNvSpPr/>
          <p:nvPr/>
        </p:nvSpPr>
        <p:spPr>
          <a:xfrm>
            <a:off x="72008" y="2807624"/>
            <a:ext cx="273498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D8583-6310-4BD1-A5EE-5A4BD247229D}"/>
              </a:ext>
            </a:extLst>
          </p:cNvPr>
          <p:cNvSpPr txBox="1"/>
          <p:nvPr/>
        </p:nvSpPr>
        <p:spPr>
          <a:xfrm>
            <a:off x="2881424" y="3743319"/>
            <a:ext cx="9238000" cy="267765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kern="0" dirty="0">
                <a:solidFill>
                  <a:srgbClr val="FFFF00"/>
                </a:solidFill>
              </a:rPr>
              <a:t>scroll</a:t>
            </a:r>
            <a:r>
              <a:rPr lang="en-AU" sz="2400" b="1" i="1" kern="0" dirty="0">
                <a:solidFill>
                  <a:srgbClr val="FFFFFF"/>
                </a:solidFill>
              </a:rPr>
              <a:t> —  </a:t>
            </a:r>
            <a:r>
              <a:rPr lang="uk-UA" sz="2400" b="1" i="1" kern="0" dirty="0">
                <a:solidFill>
                  <a:srgbClr val="FFFFFF"/>
                </a:solidFill>
              </a:rPr>
              <a:t>переміщення від однієї границі вікна до іншої, потім переміщення тексту продовжується;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kern="0" dirty="0">
                <a:solidFill>
                  <a:srgbClr val="FFFF00"/>
                </a:solidFill>
              </a:rPr>
              <a:t>slide</a:t>
            </a:r>
            <a:r>
              <a:rPr lang="en-AU" sz="2400" b="1" i="1" kern="0" dirty="0">
                <a:solidFill>
                  <a:srgbClr val="FFFFFF"/>
                </a:solidFill>
              </a:rPr>
              <a:t> — </a:t>
            </a:r>
            <a:r>
              <a:rPr lang="uk-UA" sz="2400" b="1" i="1" kern="0" dirty="0">
                <a:solidFill>
                  <a:srgbClr val="FFFFFF"/>
                </a:solidFill>
              </a:rPr>
              <a:t>переміщення від однієї границі вікна до протилежної та його зупинка;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kern="0" dirty="0">
                <a:solidFill>
                  <a:srgbClr val="FFFF00"/>
                </a:solidFill>
              </a:rPr>
              <a:t>alternate</a:t>
            </a:r>
            <a:r>
              <a:rPr lang="en-AU" sz="2400" b="1" i="1" kern="0" dirty="0">
                <a:solidFill>
                  <a:srgbClr val="FFFFFF"/>
                </a:solidFill>
              </a:rPr>
              <a:t> — </a:t>
            </a:r>
            <a:r>
              <a:rPr lang="uk-UA" sz="2400" b="1" i="1" kern="0" dirty="0">
                <a:solidFill>
                  <a:srgbClr val="FFFFFF"/>
                </a:solidFill>
              </a:rPr>
              <a:t>переміщення від однієї границі вікна до протилежної, а потім у протилежному напрямку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C372DAD-33A9-4AAA-B345-98311DF79E33}"/>
              </a:ext>
            </a:extLst>
          </p:cNvPr>
          <p:cNvSpPr/>
          <p:nvPr/>
        </p:nvSpPr>
        <p:spPr>
          <a:xfrm>
            <a:off x="72008" y="3743319"/>
            <a:ext cx="2734987" cy="26776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Значення</a:t>
            </a:r>
          </a:p>
        </p:txBody>
      </p:sp>
    </p:spTree>
    <p:extLst>
      <p:ext uri="{BB962C8B-B14F-4D97-AF65-F5344CB8AC3E}">
        <p14:creationId xmlns:p14="http://schemas.microsoft.com/office/powerpoint/2010/main" val="8176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створити текстовий</a:t>
            </a:r>
            <a:br>
              <a:rPr lang="uk-UA" sz="3100" dirty="0"/>
            </a:br>
            <a:r>
              <a:rPr lang="uk-UA" sz="3100" dirty="0"/>
              <a:t>рухомий рядок?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B7A92D-F41F-4A30-8156-4791B32CD71F}"/>
              </a:ext>
            </a:extLst>
          </p:cNvPr>
          <p:cNvSpPr txBox="1"/>
          <p:nvPr/>
        </p:nvSpPr>
        <p:spPr>
          <a:xfrm>
            <a:off x="2881424" y="1837458"/>
            <a:ext cx="9238000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kern="0" dirty="0">
                <a:solidFill>
                  <a:srgbClr val="FFFFFF"/>
                </a:solidFill>
              </a:rPr>
              <a:t>DIRECTION=</a:t>
            </a:r>
            <a:r>
              <a:rPr lang="uk-UA" sz="2400" b="1" i="1" kern="0" dirty="0">
                <a:solidFill>
                  <a:srgbClr val="FFFFFF"/>
                </a:solidFill>
              </a:rPr>
              <a:t>значення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220058CE-6E84-4F7E-9C71-25FE982D618F}"/>
              </a:ext>
            </a:extLst>
          </p:cNvPr>
          <p:cNvSpPr/>
          <p:nvPr/>
        </p:nvSpPr>
        <p:spPr>
          <a:xfrm>
            <a:off x="72008" y="1837458"/>
            <a:ext cx="2734987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Параметр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7AF783-2BD7-49E9-A6BE-2BC56142FF3C}"/>
              </a:ext>
            </a:extLst>
          </p:cNvPr>
          <p:cNvSpPr txBox="1"/>
          <p:nvPr/>
        </p:nvSpPr>
        <p:spPr>
          <a:xfrm>
            <a:off x="2881424" y="2403821"/>
            <a:ext cx="923800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Визначає напрямок переміщення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тексту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4B96E6F0-B0C6-4652-A54A-944369DF44C7}"/>
              </a:ext>
            </a:extLst>
          </p:cNvPr>
          <p:cNvSpPr/>
          <p:nvPr/>
        </p:nvSpPr>
        <p:spPr>
          <a:xfrm>
            <a:off x="72008" y="2403821"/>
            <a:ext cx="273498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408929-0D7B-440E-A66C-B2D7B0FD6BA0}"/>
              </a:ext>
            </a:extLst>
          </p:cNvPr>
          <p:cNvSpPr txBox="1"/>
          <p:nvPr/>
        </p:nvSpPr>
        <p:spPr>
          <a:xfrm>
            <a:off x="2881424" y="3339516"/>
            <a:ext cx="923800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kern="0" dirty="0">
                <a:solidFill>
                  <a:srgbClr val="FFFF00"/>
                </a:solidFill>
              </a:rPr>
              <a:t>left</a:t>
            </a:r>
            <a:r>
              <a:rPr lang="en-AU" sz="2400" b="1" i="1" kern="0" dirty="0">
                <a:solidFill>
                  <a:schemeClr val="bg1"/>
                </a:solidFill>
              </a:rPr>
              <a:t> — </a:t>
            </a:r>
            <a:r>
              <a:rPr lang="uk-UA" sz="2400" b="1" i="1" kern="0" dirty="0">
                <a:solidFill>
                  <a:schemeClr val="bg1"/>
                </a:solidFill>
              </a:rPr>
              <a:t>зліва  направо; </a:t>
            </a:r>
            <a:r>
              <a:rPr lang="en-AU" sz="2400" b="1" i="1" kern="0" dirty="0">
                <a:solidFill>
                  <a:srgbClr val="FFFF00"/>
                </a:solidFill>
              </a:rPr>
              <a:t>right</a:t>
            </a:r>
            <a:r>
              <a:rPr lang="en-AU" sz="2400" b="1" i="1" kern="0" dirty="0">
                <a:solidFill>
                  <a:schemeClr val="bg1"/>
                </a:solidFill>
              </a:rPr>
              <a:t> — </a:t>
            </a:r>
            <a:r>
              <a:rPr lang="uk-UA" sz="2400" b="1" i="1" kern="0" dirty="0">
                <a:solidFill>
                  <a:schemeClr val="bg1"/>
                </a:solidFill>
              </a:rPr>
              <a:t>справа  наліво;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kern="0" dirty="0">
                <a:solidFill>
                  <a:srgbClr val="FFFF00"/>
                </a:solidFill>
              </a:rPr>
              <a:t>up</a:t>
            </a:r>
            <a:r>
              <a:rPr lang="en-AU" sz="2400" b="1" i="1" kern="0" dirty="0">
                <a:solidFill>
                  <a:schemeClr val="bg1"/>
                </a:solidFill>
              </a:rPr>
              <a:t> — </a:t>
            </a:r>
            <a:r>
              <a:rPr lang="uk-UA" sz="2400" b="1" i="1" kern="0" dirty="0">
                <a:solidFill>
                  <a:schemeClr val="bg1"/>
                </a:solidFill>
              </a:rPr>
              <a:t>зверху вниз; </a:t>
            </a:r>
            <a:r>
              <a:rPr lang="en-AU" sz="2400" b="1" i="1" kern="0" dirty="0">
                <a:solidFill>
                  <a:srgbClr val="FFFF00"/>
                </a:solidFill>
              </a:rPr>
              <a:t>down</a:t>
            </a:r>
            <a:r>
              <a:rPr lang="en-AU" sz="2400" b="1" i="1" kern="0" dirty="0">
                <a:solidFill>
                  <a:schemeClr val="bg1"/>
                </a:solidFill>
              </a:rPr>
              <a:t> — </a:t>
            </a:r>
            <a:r>
              <a:rPr lang="uk-UA" sz="2400" b="1" i="1" kern="0" dirty="0">
                <a:solidFill>
                  <a:schemeClr val="bg1"/>
                </a:solidFill>
              </a:rPr>
              <a:t>знизу вверх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C48A56A1-FF04-4888-9F9F-00B2F038EBF6}"/>
              </a:ext>
            </a:extLst>
          </p:cNvPr>
          <p:cNvSpPr/>
          <p:nvPr/>
        </p:nvSpPr>
        <p:spPr>
          <a:xfrm>
            <a:off x="72008" y="3339517"/>
            <a:ext cx="2734987" cy="830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Значення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69B7C2-D0A7-4B03-BF45-FDF73233A266}"/>
              </a:ext>
            </a:extLst>
          </p:cNvPr>
          <p:cNvSpPr txBox="1"/>
          <p:nvPr/>
        </p:nvSpPr>
        <p:spPr>
          <a:xfrm>
            <a:off x="2881424" y="4535638"/>
            <a:ext cx="9238000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kern="0" dirty="0">
                <a:solidFill>
                  <a:srgbClr val="FFFFFF"/>
                </a:solidFill>
              </a:rPr>
              <a:t>LOOP=</a:t>
            </a:r>
            <a:r>
              <a:rPr lang="uk-UA" sz="2400" b="1" i="1" kern="0" dirty="0">
                <a:solidFill>
                  <a:srgbClr val="FFFFFF"/>
                </a:solidFill>
              </a:rPr>
              <a:t>значення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1723EB14-B188-4AC7-A4A1-CD45B285B295}"/>
              </a:ext>
            </a:extLst>
          </p:cNvPr>
          <p:cNvSpPr/>
          <p:nvPr/>
        </p:nvSpPr>
        <p:spPr>
          <a:xfrm>
            <a:off x="72008" y="4535638"/>
            <a:ext cx="2734987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Параметр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D045F4-24C8-4663-BD50-6251C1E35AD2}"/>
              </a:ext>
            </a:extLst>
          </p:cNvPr>
          <p:cNvSpPr txBox="1"/>
          <p:nvPr/>
        </p:nvSpPr>
        <p:spPr>
          <a:xfrm>
            <a:off x="2881424" y="5102001"/>
            <a:ext cx="9238000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Кількість переміщень рухомого рядка на сторінці</a:t>
            </a: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709A4C20-E301-4F37-A6C2-E91E91B34E90}"/>
              </a:ext>
            </a:extLst>
          </p:cNvPr>
          <p:cNvSpPr/>
          <p:nvPr/>
        </p:nvSpPr>
        <p:spPr>
          <a:xfrm>
            <a:off x="72008" y="5102001"/>
            <a:ext cx="2734987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5EBBC5-971D-43A9-9660-AD5B42137634}"/>
              </a:ext>
            </a:extLst>
          </p:cNvPr>
          <p:cNvSpPr txBox="1"/>
          <p:nvPr/>
        </p:nvSpPr>
        <p:spPr>
          <a:xfrm>
            <a:off x="2881424" y="5668363"/>
            <a:ext cx="9238000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Ціле число або – 1</a:t>
            </a: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D77FFD04-34C8-48C3-9A7E-ADE144671D32}"/>
              </a:ext>
            </a:extLst>
          </p:cNvPr>
          <p:cNvSpPr/>
          <p:nvPr/>
        </p:nvSpPr>
        <p:spPr>
          <a:xfrm>
            <a:off x="72008" y="5668364"/>
            <a:ext cx="2734987" cy="4588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Значення</a:t>
            </a:r>
          </a:p>
        </p:txBody>
      </p:sp>
    </p:spTree>
    <p:extLst>
      <p:ext uri="{BB962C8B-B14F-4D97-AF65-F5344CB8AC3E}">
        <p14:creationId xmlns:p14="http://schemas.microsoft.com/office/powerpoint/2010/main" val="14854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створити текстовий</a:t>
            </a:r>
            <a:br>
              <a:rPr lang="uk-UA" sz="3100" dirty="0"/>
            </a:br>
            <a:r>
              <a:rPr lang="uk-UA" sz="3100" dirty="0"/>
              <a:t>рухомий рядок?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 Приклади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76E10-9CE4-49B9-92A8-5EE0F219E371}"/>
              </a:ext>
            </a:extLst>
          </p:cNvPr>
          <p:cNvSpPr txBox="1"/>
          <p:nvPr/>
        </p:nvSpPr>
        <p:spPr>
          <a:xfrm>
            <a:off x="72008" y="1806681"/>
            <a:ext cx="12050142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600" b="1" i="1" kern="0" dirty="0">
                <a:solidFill>
                  <a:srgbClr val="FFFFFF"/>
                </a:solidFill>
              </a:rPr>
              <a:t>&lt;MARQUEE&gt; </a:t>
            </a:r>
            <a:r>
              <a:rPr lang="uk-UA" sz="2600" b="1" i="1" kern="0" dirty="0">
                <a:solidFill>
                  <a:srgbClr val="FFFFFF"/>
                </a:solidFill>
              </a:rPr>
              <a:t>Ласкаво просимо в Інтернет! &lt;/</a:t>
            </a:r>
            <a:r>
              <a:rPr lang="en-AU" sz="2600" b="1" i="1" kern="0" dirty="0">
                <a:solidFill>
                  <a:srgbClr val="FFFFFF"/>
                </a:solidFill>
              </a:rPr>
              <a:t>MARQUEE&gt;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3210D-270D-408C-B964-438341C4C87B}"/>
              </a:ext>
            </a:extLst>
          </p:cNvPr>
          <p:cNvSpPr txBox="1"/>
          <p:nvPr/>
        </p:nvSpPr>
        <p:spPr>
          <a:xfrm>
            <a:off x="72008" y="2392393"/>
            <a:ext cx="12050142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600" b="1" i="1" kern="0" dirty="0">
                <a:solidFill>
                  <a:srgbClr val="FFFFFF"/>
                </a:solidFill>
              </a:rPr>
              <a:t>&lt;MARQUEE BEHAVIOR="scroll" DIRECTION="right"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600" b="1" i="1" kern="0" dirty="0">
                <a:solidFill>
                  <a:srgbClr val="FFFFFF"/>
                </a:solidFill>
              </a:rPr>
              <a:t>loop="-1"&gt; </a:t>
            </a:r>
            <a:r>
              <a:rPr lang="uk-UA" sz="2600" b="1" i="1" kern="0" dirty="0">
                <a:solidFill>
                  <a:srgbClr val="FFFFFF"/>
                </a:solidFill>
              </a:rPr>
              <a:t>Інтернет - це вікно у світ! &lt;/</a:t>
            </a:r>
            <a:r>
              <a:rPr lang="en-AU" sz="2600" b="1" i="1" kern="0" dirty="0">
                <a:solidFill>
                  <a:srgbClr val="FFFFFF"/>
                </a:solidFill>
              </a:rPr>
              <a:t>MARQUEE&gt;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7C2A0-1075-4C4D-AFCC-A4C106D7F70C}"/>
              </a:ext>
            </a:extLst>
          </p:cNvPr>
          <p:cNvSpPr txBox="1"/>
          <p:nvPr/>
        </p:nvSpPr>
        <p:spPr>
          <a:xfrm>
            <a:off x="72008" y="3378214"/>
            <a:ext cx="12050142" cy="3385542"/>
          </a:xfrm>
          <a:prstGeom prst="rect">
            <a:avLst/>
          </a:prstGeom>
          <a:solidFill>
            <a:srgbClr val="EF752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FF"/>
                </a:solidFill>
              </a:rPr>
              <a:t>&lt;H2&gt;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FF"/>
                </a:solidFill>
              </a:rPr>
              <a:t>&lt;</a:t>
            </a:r>
            <a:r>
              <a:rPr lang="uk-UA" sz="2800" b="1" i="1" kern="0" dirty="0">
                <a:solidFill>
                  <a:srgbClr val="FFFFFF"/>
                </a:solidFill>
              </a:rPr>
              <a:t>І&gt;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AU" sz="2800" b="1" i="1" kern="0" dirty="0">
                <a:solidFill>
                  <a:srgbClr val="FFFFFF"/>
                </a:solidFill>
              </a:rPr>
              <a:t>B&gt;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600" b="1" i="1" kern="0" dirty="0">
                <a:solidFill>
                  <a:srgbClr val="FFFFFF"/>
                </a:solidFill>
              </a:rPr>
              <a:t>&lt;Font </a:t>
            </a:r>
            <a:r>
              <a:rPr lang="en-AU" sz="2600" b="1" i="1" kern="0" dirty="0" err="1">
                <a:solidFill>
                  <a:srgbClr val="FFFFFF"/>
                </a:solidFill>
              </a:rPr>
              <a:t>Color</a:t>
            </a:r>
            <a:r>
              <a:rPr lang="en-AU" sz="2600" b="1" i="1" kern="0" dirty="0">
                <a:solidFill>
                  <a:srgbClr val="FFFFFF"/>
                </a:solidFill>
              </a:rPr>
              <a:t>="green"&gt;</a:t>
            </a:r>
            <a:r>
              <a:rPr lang="uk-UA" sz="2600" b="1" i="1" kern="0" dirty="0">
                <a:solidFill>
                  <a:srgbClr val="FFFFFF"/>
                </a:solidFill>
              </a:rPr>
              <a:t> </a:t>
            </a:r>
            <a:r>
              <a:rPr lang="en-AU" sz="2600" b="1" i="1" kern="0" dirty="0">
                <a:solidFill>
                  <a:srgbClr val="FFFFFF"/>
                </a:solidFill>
              </a:rPr>
              <a:t>&lt;MARQUEE BEHAVIOR="alternate"&gt;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прекрасно жити на світі! &lt;/</a:t>
            </a:r>
            <a:r>
              <a:rPr lang="en-AU" sz="2600" b="1" i="1" kern="0" dirty="0">
                <a:solidFill>
                  <a:srgbClr val="FFFFFF"/>
                </a:solidFill>
              </a:rPr>
              <a:t>MARQUEE&gt; &lt;/FONT&gt;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600" b="1" i="1" kern="0" dirty="0">
                <a:solidFill>
                  <a:srgbClr val="FFFFFF"/>
                </a:solidFill>
              </a:rPr>
              <a:t>&lt;/B&gt;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600" b="1" i="1" kern="0" dirty="0">
                <a:solidFill>
                  <a:srgbClr val="FFFFFF"/>
                </a:solidFill>
              </a:rPr>
              <a:t>&lt;/</a:t>
            </a:r>
            <a:r>
              <a:rPr lang="uk-UA" sz="2600" b="1" i="1" kern="0" dirty="0">
                <a:solidFill>
                  <a:srgbClr val="FFFFFF"/>
                </a:solidFill>
              </a:rPr>
              <a:t>І&gt;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&lt;/</a:t>
            </a:r>
            <a:r>
              <a:rPr lang="en-AU" sz="2600" b="1" i="1" kern="0" dirty="0">
                <a:solidFill>
                  <a:srgbClr val="FFFFFF"/>
                </a:solidFill>
              </a:rPr>
              <a:t>H2&gt; </a:t>
            </a:r>
          </a:p>
        </p:txBody>
      </p:sp>
    </p:spTree>
    <p:extLst>
      <p:ext uri="{BB962C8B-B14F-4D97-AF65-F5344CB8AC3E}">
        <p14:creationId xmlns:p14="http://schemas.microsoft.com/office/powerpoint/2010/main" val="17783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Гіперпосилання</a:t>
            </a:r>
            <a:r>
              <a:rPr lang="uk-UA" sz="2800" b="1" i="1" kern="0" dirty="0">
                <a:solidFill>
                  <a:srgbClr val="FFFFFF"/>
                </a:solidFill>
              </a:rPr>
              <a:t> може бути подано різними способами:</a:t>
            </a:r>
          </a:p>
        </p:txBody>
      </p:sp>
      <p:pic>
        <p:nvPicPr>
          <p:cNvPr id="2048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D18F30E2-8B98-4EAB-A1CC-CC37D6C9F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9"/>
          <a:stretch/>
        </p:blipFill>
        <p:spPr bwMode="auto">
          <a:xfrm>
            <a:off x="72008" y="2221809"/>
            <a:ext cx="5962650" cy="41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D115222-74BB-4F8A-8818-CDCC108D5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474049"/>
              </p:ext>
            </p:extLst>
          </p:nvPr>
        </p:nvGraphicFramePr>
        <p:xfrm>
          <a:off x="6157344" y="2221810"/>
          <a:ext cx="5870533" cy="411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74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1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Існують два основні типи гіперпосилань: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07AF6ED-C374-43BE-AF46-0BBCF0F09C47}"/>
              </a:ext>
            </a:extLst>
          </p:cNvPr>
          <p:cNvSpPr/>
          <p:nvPr/>
        </p:nvSpPr>
        <p:spPr>
          <a:xfrm>
            <a:off x="72008" y="1801825"/>
            <a:ext cx="7147499" cy="10051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Внутрішні гіперпосилання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AE19AB9-7E1D-4201-AB36-4B415E5C2D1D}"/>
              </a:ext>
            </a:extLst>
          </p:cNvPr>
          <p:cNvSpPr/>
          <p:nvPr/>
        </p:nvSpPr>
        <p:spPr>
          <a:xfrm>
            <a:off x="7335520" y="1801825"/>
            <a:ext cx="4786631" cy="10051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Зовнішні гіперпосилання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FC35166-30C7-4705-BE5F-AF1C82BD6601}"/>
              </a:ext>
            </a:extLst>
          </p:cNvPr>
          <p:cNvSpPr/>
          <p:nvPr/>
        </p:nvSpPr>
        <p:spPr>
          <a:xfrm>
            <a:off x="72008" y="2902880"/>
            <a:ext cx="7147499" cy="34872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це посилання на об’єкти в межах одного документа. За їхньою допомогою можна переміщуватися всередині однієї веб-сторінки. Такі посилання доцільно використовувати на довгих сторінках, щоб мати можливість швидко переміщуватись між розділами.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F0849F8-8B7D-46A1-BB61-0EB9256408FE}"/>
              </a:ext>
            </a:extLst>
          </p:cNvPr>
          <p:cNvSpPr/>
          <p:nvPr/>
        </p:nvSpPr>
        <p:spPr>
          <a:xfrm>
            <a:off x="7335520" y="2902880"/>
            <a:ext cx="4786631" cy="34872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це посилання на віддалені </a:t>
            </a:r>
            <a:r>
              <a:rPr lang="en-AU" sz="2400" b="1" i="1" kern="0" dirty="0">
                <a:solidFill>
                  <a:srgbClr val="FFFFFF"/>
                </a:solidFill>
              </a:rPr>
              <a:t>HTML-</a:t>
            </a:r>
            <a:r>
              <a:rPr lang="uk-UA" sz="2400" b="1" i="1" kern="0" dirty="0">
                <a:solidFill>
                  <a:srgbClr val="FFFFFF"/>
                </a:solidFill>
              </a:rPr>
              <a:t>файли або на будь-які файли, які належать до </a:t>
            </a:r>
            <a:r>
              <a:rPr lang="en-AU" sz="2400" b="1" i="1" kern="0" dirty="0">
                <a:solidFill>
                  <a:srgbClr val="FFFFFF"/>
                </a:solidFill>
              </a:rPr>
              <a:t>HTML-</a:t>
            </a:r>
            <a:r>
              <a:rPr lang="uk-UA" sz="2400" b="1" i="1" kern="0" dirty="0">
                <a:solidFill>
                  <a:srgbClr val="FFFFFF"/>
                </a:solidFill>
              </a:rPr>
              <a:t>документів.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завдання гіпертекстового переходу до іншого документа використовується парний тег </a:t>
            </a: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AU" sz="2800" b="1" i="1" kern="0" dirty="0">
                <a:solidFill>
                  <a:srgbClr val="FFFF00"/>
                </a:solidFill>
              </a:rPr>
              <a:t>A&gt;</a:t>
            </a:r>
            <a:r>
              <a:rPr lang="en-AU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FF"/>
                </a:solidFill>
              </a:rPr>
              <a:t>від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AU" sz="2800" b="1" i="1" kern="0" dirty="0">
                <a:solidFill>
                  <a:srgbClr val="FFFFFF"/>
                </a:solidFill>
              </a:rPr>
              <a:t>anchor — </a:t>
            </a:r>
            <a:r>
              <a:rPr lang="uk-UA" sz="2800" b="1" i="1" kern="0" dirty="0">
                <a:solidFill>
                  <a:srgbClr val="FFFFFF"/>
                </a:solidFill>
              </a:rPr>
              <a:t>якір).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33772-B008-46F8-89EF-D0A718C33C7E}"/>
              </a:ext>
            </a:extLst>
          </p:cNvPr>
          <p:cNvSpPr txBox="1"/>
          <p:nvPr/>
        </p:nvSpPr>
        <p:spPr>
          <a:xfrm>
            <a:off x="72008" y="269397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Формат вказівки для зовнішнього посилання такий: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83BB4-C67F-4D6D-830C-09573995478A}"/>
              </a:ext>
            </a:extLst>
          </p:cNvPr>
          <p:cNvSpPr txBox="1"/>
          <p:nvPr/>
        </p:nvSpPr>
        <p:spPr>
          <a:xfrm>
            <a:off x="72008" y="3333335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&lt;</a:t>
            </a:r>
            <a:r>
              <a:rPr lang="en-AU" sz="3200" b="1" i="1" kern="0" dirty="0">
                <a:solidFill>
                  <a:srgbClr val="FFFFFF"/>
                </a:solidFill>
              </a:rPr>
              <a:t>A HREF=</a:t>
            </a:r>
            <a:r>
              <a:rPr lang="uk-UA" sz="3200" b="1" i="1" kern="0" dirty="0">
                <a:solidFill>
                  <a:srgbClr val="FFFFFF"/>
                </a:solidFill>
              </a:rPr>
              <a:t>ім’я </a:t>
            </a:r>
            <a:r>
              <a:rPr lang="uk-UA" sz="32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3200" b="1" i="1" kern="0" dirty="0">
                <a:solidFill>
                  <a:srgbClr val="FFFFFF"/>
                </a:solidFill>
              </a:rPr>
              <a:t>&gt; текст посилання &lt;/А&gt;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968FD-9B58-4D5F-9CA9-A003135699C5}"/>
              </a:ext>
            </a:extLst>
          </p:cNvPr>
          <p:cNvSpPr txBox="1"/>
          <p:nvPr/>
        </p:nvSpPr>
        <p:spPr>
          <a:xfrm>
            <a:off x="70929" y="4034255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виконання такої вказівки на екран виводиться посилання: текст посилання. При зверненні лівою кнопкою миші до посилання з текстом текст посилання здійснюватиметься перехід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у якому зберігається ця сторінка. Ім’я такого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вказується після атрибута </a:t>
            </a:r>
            <a:r>
              <a:rPr lang="en-AU" sz="2800" b="1" i="1" kern="0" dirty="0">
                <a:solidFill>
                  <a:srgbClr val="FFFF00"/>
                </a:solidFill>
              </a:rPr>
              <a:t>HREF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849783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тезі </a:t>
            </a: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AU" sz="2800" b="1" i="1" kern="0" dirty="0">
                <a:solidFill>
                  <a:srgbClr val="FFFF00"/>
                </a:solidFill>
              </a:rPr>
              <a:t>A&gt;</a:t>
            </a:r>
            <a:r>
              <a:rPr lang="en-AU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вказано ім’я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то при перегляді такого документа з відповідним посиланням браузер шукає його в тому ж каталозі, у якому розташований файл із посиланням. Коли необхідно здійснити посилання на файл, розташований в іншому каталозі, слід зазначити у тезі </a:t>
            </a: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AU" sz="2800" b="1" i="1" kern="0" dirty="0">
                <a:solidFill>
                  <a:srgbClr val="FFFF00"/>
                </a:solidFill>
              </a:rPr>
              <a:t>A&gt;</a:t>
            </a:r>
            <a:r>
              <a:rPr lang="en-A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C9F15-DC15-462E-A209-453060F03BFA}"/>
              </a:ext>
            </a:extLst>
          </p:cNvPr>
          <p:cNvSpPr txBox="1"/>
          <p:nvPr/>
        </p:nvSpPr>
        <p:spPr>
          <a:xfrm>
            <a:off x="247202" y="4857805"/>
            <a:ext cx="11874948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повний шлях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починаючи з імені дисковода (тобто його абсолютну адресу);</a:t>
            </a:r>
          </a:p>
        </p:txBody>
      </p:sp>
      <p:pic>
        <p:nvPicPr>
          <p:cNvPr id="2150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8D0F429-272D-4D05-95D6-9F9E4CEF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45" y="1196762"/>
            <a:ext cx="3374747" cy="35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F8465-FB29-4955-B059-E87C7922109B}"/>
              </a:ext>
            </a:extLst>
          </p:cNvPr>
          <p:cNvSpPr txBox="1"/>
          <p:nvPr/>
        </p:nvSpPr>
        <p:spPr>
          <a:xfrm>
            <a:off x="247202" y="1827523"/>
            <a:ext cx="11874948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шлях щодо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з посиланням — відносну адресу. Приклади опису посилань: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9B22C-6C34-404A-9BF2-10152BFB8E47}"/>
              </a:ext>
            </a:extLst>
          </p:cNvPr>
          <p:cNvSpPr txBox="1"/>
          <p:nvPr/>
        </p:nvSpPr>
        <p:spPr>
          <a:xfrm>
            <a:off x="72008" y="288917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FF"/>
                </a:solidFill>
              </a:rPr>
              <a:t>HREF="file.html" — </a:t>
            </a:r>
            <a:r>
              <a:rPr lang="uk-UA" sz="2800" b="1" i="1" kern="0" dirty="0">
                <a:solidFill>
                  <a:srgbClr val="FFFFFF"/>
                </a:solidFill>
              </a:rPr>
              <a:t>файл </a:t>
            </a:r>
            <a:r>
              <a:rPr lang="en-AU" sz="2800" b="1" i="1" kern="0" dirty="0">
                <a:solidFill>
                  <a:srgbClr val="FFFF00"/>
                </a:solidFill>
              </a:rPr>
              <a:t>file.html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міститься в активному каталозі;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9B52F-5843-4251-B764-82B42EA9DF3B}"/>
              </a:ext>
            </a:extLst>
          </p:cNvPr>
          <p:cNvSpPr txBox="1"/>
          <p:nvPr/>
        </p:nvSpPr>
        <p:spPr>
          <a:xfrm>
            <a:off x="72008" y="3943599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FF"/>
                </a:solidFill>
              </a:rPr>
              <a:t>HREF="files/file.html"— </a:t>
            </a:r>
            <a:r>
              <a:rPr lang="uk-UA" sz="2800" b="1" i="1" kern="0" dirty="0">
                <a:solidFill>
                  <a:srgbClr val="FFFFFF"/>
                </a:solidFill>
              </a:rPr>
              <a:t>файл  </a:t>
            </a:r>
            <a:r>
              <a:rPr lang="en-AU" sz="2800" b="1" i="1" kern="0" dirty="0">
                <a:solidFill>
                  <a:srgbClr val="FFFF00"/>
                </a:solidFill>
              </a:rPr>
              <a:t>file.html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міститься в каталозі з іменем </a:t>
            </a:r>
            <a:r>
              <a:rPr lang="en-AU" sz="2800" b="1" i="1" kern="0" dirty="0">
                <a:solidFill>
                  <a:srgbClr val="FFFF00"/>
                </a:solidFill>
              </a:rPr>
              <a:t>files</a:t>
            </a:r>
            <a:r>
              <a:rPr lang="en-AU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що міститься в поточному каталозі;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E1F00-63CC-4E6D-BE22-EBEA29D32213}"/>
              </a:ext>
            </a:extLst>
          </p:cNvPr>
          <p:cNvSpPr txBox="1"/>
          <p:nvPr/>
        </p:nvSpPr>
        <p:spPr>
          <a:xfrm>
            <a:off x="72008" y="5428916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FF"/>
                </a:solidFill>
              </a:rPr>
              <a:t>HREF="files/</a:t>
            </a:r>
            <a:r>
              <a:rPr lang="en-AU" sz="2800" b="1" i="1" kern="0" dirty="0" err="1">
                <a:solidFill>
                  <a:srgbClr val="FFFFFF"/>
                </a:solidFill>
              </a:rPr>
              <a:t>morefiles</a:t>
            </a:r>
            <a:r>
              <a:rPr lang="en-AU" sz="2800" b="1" i="1" kern="0" dirty="0">
                <a:solidFill>
                  <a:srgbClr val="FFFFFF"/>
                </a:solidFill>
              </a:rPr>
              <a:t>/file.html«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AU" sz="2800" b="1" i="1" kern="0" dirty="0">
                <a:solidFill>
                  <a:srgbClr val="FFFFFF"/>
                </a:solidFill>
              </a:rPr>
              <a:t>— </a:t>
            </a:r>
            <a:r>
              <a:rPr lang="uk-UA" sz="2800" b="1" i="1" kern="0" dirty="0">
                <a:solidFill>
                  <a:srgbClr val="FFFFFF"/>
                </a:solidFill>
              </a:rPr>
              <a:t>файл </a:t>
            </a:r>
            <a:r>
              <a:rPr lang="en-AU" sz="2800" b="1" i="1" kern="0" dirty="0">
                <a:solidFill>
                  <a:srgbClr val="FFFF00"/>
                </a:solidFill>
              </a:rPr>
              <a:t>file.html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міститься в каталозі з іменем </a:t>
            </a:r>
            <a:r>
              <a:rPr lang="en-AU" sz="2800" b="1" i="1" kern="0" dirty="0" err="1">
                <a:solidFill>
                  <a:srgbClr val="FFFF00"/>
                </a:solidFill>
              </a:rPr>
              <a:t>morefiles</a:t>
            </a:r>
            <a:r>
              <a:rPr lang="en-AU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каталогу </a:t>
            </a:r>
            <a:r>
              <a:rPr lang="en-AU" sz="2800" b="1" i="1" kern="0" dirty="0">
                <a:solidFill>
                  <a:srgbClr val="FFFF00"/>
                </a:solidFill>
              </a:rPr>
              <a:t>files</a:t>
            </a:r>
            <a:r>
              <a:rPr lang="en-AU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що міститься в активному каталозі;</a:t>
            </a:r>
          </a:p>
        </p:txBody>
      </p:sp>
    </p:spTree>
    <p:extLst>
      <p:ext uri="{BB962C8B-B14F-4D97-AF65-F5344CB8AC3E}">
        <p14:creationId xmlns:p14="http://schemas.microsoft.com/office/powerpoint/2010/main" val="36643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00609-B7D6-4AEC-8B68-98CFC1454388}"/>
              </a:ext>
            </a:extLst>
          </p:cNvPr>
          <p:cNvSpPr txBox="1"/>
          <p:nvPr/>
        </p:nvSpPr>
        <p:spPr>
          <a:xfrm>
            <a:off x="72008" y="182620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FF"/>
                </a:solidFill>
              </a:rPr>
              <a:t>HREF="../file.html"  — </a:t>
            </a:r>
            <a:r>
              <a:rPr lang="uk-UA" sz="2800" b="1" i="1" kern="0" dirty="0">
                <a:solidFill>
                  <a:srgbClr val="FFFFFF"/>
                </a:solidFill>
              </a:rPr>
              <a:t>файл  </a:t>
            </a:r>
            <a:r>
              <a:rPr lang="en-AU" sz="2800" b="1" i="1" kern="0" dirty="0">
                <a:solidFill>
                  <a:srgbClr val="FFFF00"/>
                </a:solidFill>
              </a:rPr>
              <a:t>file.html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міститься на один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рівень </a:t>
            </a:r>
            <a:r>
              <a:rPr lang="ru-RU" sz="2800" b="1" i="1" kern="0" dirty="0">
                <a:solidFill>
                  <a:srgbClr val="FFFFFF"/>
                </a:solidFill>
              </a:rPr>
              <a:t>в</a:t>
            </a:r>
            <a:r>
              <a:rPr lang="uk-UA" sz="2800" b="1" i="1" kern="0" dirty="0" err="1">
                <a:solidFill>
                  <a:srgbClr val="FFFFFF"/>
                </a:solidFill>
              </a:rPr>
              <a:t>ище</a:t>
            </a:r>
            <a:r>
              <a:rPr lang="uk-UA" sz="2800" b="1" i="1" kern="0" dirty="0">
                <a:solidFill>
                  <a:srgbClr val="FFFFFF"/>
                </a:solidFill>
              </a:rPr>
              <a:t> від активного каталогу;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27B4DA-C2F2-464B-A2B6-B8BA372B39C5}"/>
              </a:ext>
            </a:extLst>
          </p:cNvPr>
          <p:cNvSpPr txBox="1"/>
          <p:nvPr/>
        </p:nvSpPr>
        <p:spPr>
          <a:xfrm>
            <a:off x="72008" y="288652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FF"/>
                </a:solidFill>
              </a:rPr>
              <a:t>HREF="../../file.html"  — </a:t>
            </a:r>
            <a:r>
              <a:rPr lang="uk-UA" sz="2800" b="1" i="1" kern="0" dirty="0">
                <a:solidFill>
                  <a:srgbClr val="FFFFFF"/>
                </a:solidFill>
              </a:rPr>
              <a:t>файл  </a:t>
            </a:r>
            <a:r>
              <a:rPr lang="en-AU" sz="2800" b="1" i="1" kern="0" dirty="0">
                <a:solidFill>
                  <a:srgbClr val="FFFF00"/>
                </a:solidFill>
              </a:rPr>
              <a:t>file.html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міститься на два рівні вище від активного каталогу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861A9-AA16-4837-ACA3-C8FF6EFA59D3}"/>
              </a:ext>
            </a:extLst>
          </p:cNvPr>
          <p:cNvSpPr txBox="1"/>
          <p:nvPr/>
        </p:nvSpPr>
        <p:spPr>
          <a:xfrm>
            <a:off x="70929" y="3946851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здійснення гіпертекстового переходу всередині документа використовують два теги </a:t>
            </a: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AU" sz="2800" b="1" i="1" kern="0" dirty="0">
                <a:solidFill>
                  <a:srgbClr val="FFFF00"/>
                </a:solidFill>
              </a:rPr>
              <a:t>A&gt;</a:t>
            </a:r>
            <a:r>
              <a:rPr lang="en-AU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Перший тег з параметром </a:t>
            </a:r>
            <a:r>
              <a:rPr lang="en-AU" sz="2800" b="1" i="1" kern="0" dirty="0">
                <a:solidFill>
                  <a:srgbClr val="FFFF00"/>
                </a:solidFill>
              </a:rPr>
              <a:t>HREF</a:t>
            </a:r>
            <a:r>
              <a:rPr lang="en-AU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джерелом переходу, тобто посиланням, яке вказує, куди слід перейти; другий з параметром </a:t>
            </a:r>
            <a:r>
              <a:rPr lang="en-AU" sz="2800" b="1" i="1" kern="0" dirty="0">
                <a:solidFill>
                  <a:srgbClr val="FFFF00"/>
                </a:solidFill>
              </a:rPr>
              <a:t>NAME</a:t>
            </a:r>
            <a:r>
              <a:rPr lang="en-AU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приймачем, тобто це мітка, яка фіксує місце переходу.</a:t>
            </a:r>
          </a:p>
        </p:txBody>
      </p:sp>
    </p:spTree>
    <p:extLst>
      <p:ext uri="{BB962C8B-B14F-4D97-AF65-F5344CB8AC3E}">
        <p14:creationId xmlns:p14="http://schemas.microsoft.com/office/powerpoint/2010/main" val="38254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мову розмічання гіпертекстового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23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70C2758A-4764-45D0-8265-9389B798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30215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00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03618-E18E-48AE-95DA-4EE612AFA024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AU" sz="2800" b="1" i="1" kern="0" dirty="0">
                <a:solidFill>
                  <a:srgbClr val="FFFFFF"/>
                </a:solidFill>
              </a:rPr>
              <a:t>A HREF=#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назва_мітки</a:t>
            </a:r>
            <a:r>
              <a:rPr lang="uk-UA" sz="2800" b="1" i="1" kern="0" dirty="0">
                <a:solidFill>
                  <a:srgbClr val="FFFFFF"/>
                </a:solidFill>
              </a:rPr>
              <a:t>&gt;текст посилання &lt;/</a:t>
            </a:r>
            <a:r>
              <a:rPr lang="en-AU" sz="2800" b="1" i="1" kern="0" dirty="0">
                <a:solidFill>
                  <a:srgbClr val="FFFFFF"/>
                </a:solidFill>
              </a:rPr>
              <a:t>A&gt;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07B79-8AF9-4627-9B2C-53F4562B8CF4}"/>
              </a:ext>
            </a:extLst>
          </p:cNvPr>
          <p:cNvSpPr txBox="1"/>
          <p:nvPr/>
        </p:nvSpPr>
        <p:spPr>
          <a:xfrm>
            <a:off x="72008" y="244142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задає перехід на мітку, яка має ім’я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назва_мітки</a:t>
            </a:r>
            <a:r>
              <a:rPr lang="uk-UA" sz="2800" b="1" i="1" kern="0" dirty="0">
                <a:solidFill>
                  <a:srgbClr val="FFFFFF"/>
                </a:solidFill>
              </a:rPr>
              <a:t> (для цього прикладу) і міститься в документі.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34957-DEF8-4174-A41B-3A296C082CA8}"/>
              </a:ext>
            </a:extLst>
          </p:cNvPr>
          <p:cNvSpPr txBox="1"/>
          <p:nvPr/>
        </p:nvSpPr>
        <p:spPr>
          <a:xfrm>
            <a:off x="2190750" y="4523460"/>
            <a:ext cx="992867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ім’я для мітки, яке вибирає користувач.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481197F-A973-479C-8BD6-A0B804CF757E}"/>
              </a:ext>
            </a:extLst>
          </p:cNvPr>
          <p:cNvSpPr/>
          <p:nvPr/>
        </p:nvSpPr>
        <p:spPr>
          <a:xfrm>
            <a:off x="72008" y="4523460"/>
            <a:ext cx="2061593" cy="4978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Мітка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DBE49-E7A9-4A36-BF73-7FFBE774AC90}"/>
              </a:ext>
            </a:extLst>
          </p:cNvPr>
          <p:cNvSpPr txBox="1"/>
          <p:nvPr/>
        </p:nvSpPr>
        <p:spPr>
          <a:xfrm>
            <a:off x="2190750" y="5118883"/>
            <a:ext cx="9928674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фрагмент, який буде відображатися на екрані як посилання.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925FCED-9F59-4B55-9BA5-EBF971174D3A}"/>
              </a:ext>
            </a:extLst>
          </p:cNvPr>
          <p:cNvSpPr/>
          <p:nvPr/>
        </p:nvSpPr>
        <p:spPr>
          <a:xfrm>
            <a:off x="72008" y="5118883"/>
            <a:ext cx="2061593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82DEE9-5E27-4F42-8C5E-52D1F30F008F}"/>
              </a:ext>
            </a:extLst>
          </p:cNvPr>
          <p:cNvSpPr txBox="1"/>
          <p:nvPr/>
        </p:nvSpPr>
        <p:spPr>
          <a:xfrm>
            <a:off x="2190750" y="3493077"/>
            <a:ext cx="9928674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ключовий символ, який вказує, що використовується мітка, а не файл.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F9B1BB24-1AF8-4FAB-B326-9566FA9789F1}"/>
              </a:ext>
            </a:extLst>
          </p:cNvPr>
          <p:cNvSpPr/>
          <p:nvPr/>
        </p:nvSpPr>
        <p:spPr>
          <a:xfrm>
            <a:off x="72008" y="3493077"/>
            <a:ext cx="2061593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#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посилання спрацювало, необхідно, щоб в цьому ж документі існувала вказівка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74796-3483-4F32-803F-4B69F1A97828}"/>
              </a:ext>
            </a:extLst>
          </p:cNvPr>
          <p:cNvSpPr txBox="1"/>
          <p:nvPr/>
        </p:nvSpPr>
        <p:spPr>
          <a:xfrm>
            <a:off x="72008" y="2320595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AU" sz="2800" b="1" i="1" kern="0" dirty="0">
                <a:solidFill>
                  <a:srgbClr val="FFFFFF"/>
                </a:solidFill>
              </a:rPr>
              <a:t>A NAME=</a:t>
            </a:r>
            <a:r>
              <a:rPr lang="uk-UA" sz="2800" b="1" i="1" kern="0" dirty="0">
                <a:solidFill>
                  <a:srgbClr val="FFFFFF"/>
                </a:solidFill>
              </a:rPr>
              <a:t>назва мітки&gt; текст&lt;/</a:t>
            </a:r>
            <a:r>
              <a:rPr lang="en-AU" sz="2800" b="1" i="1" kern="0" dirty="0">
                <a:solidFill>
                  <a:srgbClr val="FFFFFF"/>
                </a:solidFill>
              </a:rPr>
              <a:t>A&gt;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44E44-7D45-4605-94C7-DAA36B23F248}"/>
              </a:ext>
            </a:extLst>
          </p:cNvPr>
          <p:cNvSpPr txBox="1"/>
          <p:nvPr/>
        </p:nvSpPr>
        <p:spPr>
          <a:xfrm>
            <a:off x="2193476" y="3018143"/>
            <a:ext cx="9928674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 довільний текст, який не з’являється на екрані й однозначно визначає місце переходу. Якщо на сторінці є кілька міток, то всі вони повинні мати різні назви.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5A05159-3371-4DD7-9B60-D594AE325E12}"/>
              </a:ext>
            </a:extLst>
          </p:cNvPr>
          <p:cNvSpPr/>
          <p:nvPr/>
        </p:nvSpPr>
        <p:spPr>
          <a:xfrm>
            <a:off x="74734" y="3018143"/>
            <a:ext cx="2061593" cy="18158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 мітки</a:t>
            </a:r>
          </a:p>
        </p:txBody>
      </p:sp>
    </p:spTree>
    <p:extLst>
      <p:ext uri="{BB962C8B-B14F-4D97-AF65-F5344CB8AC3E}">
        <p14:creationId xmlns:p14="http://schemas.microsoft.com/office/powerpoint/2010/main" val="1135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Рекомендації до використання </a:t>
            </a:r>
            <a:r>
              <a:rPr lang="uk-UA" sz="2800" b="1" i="1" kern="0" dirty="0">
                <a:solidFill>
                  <a:srgbClr val="FFFF00"/>
                </a:solidFill>
              </a:rPr>
              <a:t>переходів усередині документа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94817-A6BB-4CF2-92CC-EDBA149E0454}"/>
              </a:ext>
            </a:extLst>
          </p:cNvPr>
          <p:cNvSpPr txBox="1"/>
          <p:nvPr/>
        </p:nvSpPr>
        <p:spPr>
          <a:xfrm>
            <a:off x="72008" y="2231522"/>
            <a:ext cx="12050142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Вибрати ім’я для мітки. Ім’я має бути унікальним у HTML-документі, це означає, що інших міток з таким ім’ям в документі бути не повинно.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7BC4C-20CC-4755-A492-A91E373DEE0D}"/>
              </a:ext>
            </a:extLst>
          </p:cNvPr>
          <p:cNvSpPr txBox="1"/>
          <p:nvPr/>
        </p:nvSpPr>
        <p:spPr>
          <a:xfrm>
            <a:off x="74369" y="3512503"/>
            <a:ext cx="12050142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Запрограмувати перехід за міткою, тобто в місці переходу потрібно написати вказівку виду &lt;A HREF=#мітка&gt; текст &lt;/А&gt;.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8CA12-E747-49FF-B0AE-ED12E8BFECD0}"/>
              </a:ext>
            </a:extLst>
          </p:cNvPr>
          <p:cNvSpPr txBox="1"/>
          <p:nvPr/>
        </p:nvSpPr>
        <p:spPr>
          <a:xfrm>
            <a:off x="62970" y="4424152"/>
            <a:ext cx="12050142" cy="1200329"/>
          </a:xfrm>
          <a:prstGeom prst="rect">
            <a:avLst/>
          </a:prstGeom>
          <a:solidFill>
            <a:srgbClr val="EF752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Установити тег з міткою в потрібному місці HTML-документа, тобто перед фрагментом HTML-документа, на який повинен виконуватися перехід, записати тег-мітку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E20EA-037B-4C76-BF0D-B1C1D7489FA2}"/>
              </a:ext>
            </a:extLst>
          </p:cNvPr>
          <p:cNvSpPr txBox="1"/>
          <p:nvPr/>
        </p:nvSpPr>
        <p:spPr>
          <a:xfrm>
            <a:off x="72008" y="5746301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&lt;A NAME=мітка&gt; &lt;/A&gt;</a:t>
            </a:r>
          </a:p>
        </p:txBody>
      </p:sp>
    </p:spTree>
    <p:extLst>
      <p:ext uri="{BB962C8B-B14F-4D97-AF65-F5344CB8AC3E}">
        <p14:creationId xmlns:p14="http://schemas.microsoft.com/office/powerpoint/2010/main" val="2227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побудувати гіпертекстові зв’язки в HTM-­документі?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ім’я мітки повинно бути таким само, як і в команді,   що задає перехід.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використати картинку як посилання, достатньо записати елемент посилання в основному документі: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5DAAE-498F-45DC-A02C-99C99DA42F0A}"/>
              </a:ext>
            </a:extLst>
          </p:cNvPr>
          <p:cNvSpPr txBox="1"/>
          <p:nvPr/>
        </p:nvSpPr>
        <p:spPr>
          <a:xfrm>
            <a:off x="72008" y="3516899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AU" sz="2800" b="1" i="1" kern="0" dirty="0">
                <a:solidFill>
                  <a:srgbClr val="FFFFFF"/>
                </a:solidFill>
              </a:rPr>
              <a:t>A HREF=</a:t>
            </a:r>
            <a:r>
              <a:rPr lang="uk-UA" sz="2800" b="1" i="1" kern="0" dirty="0">
                <a:solidFill>
                  <a:srgbClr val="FFFFFF"/>
                </a:solidFill>
              </a:rPr>
              <a:t>ім’я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для переходу &gt; &lt;</a:t>
            </a:r>
            <a:r>
              <a:rPr lang="en-AU" sz="2800" b="1" i="1" kern="0" dirty="0">
                <a:solidFill>
                  <a:srgbClr val="FFFFFF"/>
                </a:solidFill>
              </a:rPr>
              <a:t>IMG SRC= </a:t>
            </a:r>
            <a:r>
              <a:rPr lang="uk-UA" sz="2800" b="1" i="1" kern="0" dirty="0">
                <a:solidFill>
                  <a:srgbClr val="FFFFFF"/>
                </a:solidFill>
              </a:rPr>
              <a:t>ім’я графічного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&gt; &lt;/</a:t>
            </a:r>
            <a:r>
              <a:rPr lang="en-AU" sz="2800" b="1" i="1" kern="0" dirty="0">
                <a:solidFill>
                  <a:srgbClr val="FFFFFF"/>
                </a:solidFill>
              </a:rPr>
              <a:t>A&gt;.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9E89-765F-4C68-8124-271A0C69A881}"/>
              </a:ext>
            </a:extLst>
          </p:cNvPr>
          <p:cNvSpPr txBox="1"/>
          <p:nvPr/>
        </p:nvSpPr>
        <p:spPr>
          <a:xfrm>
            <a:off x="70929" y="4570678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Тобто до звичайного посилання замість тексту вставляється елемент, за яким викликається на екран графічний файл. При цьому у вказівках виклику графічних файлів можна використовувати всі традиційні параметри.</a:t>
            </a:r>
          </a:p>
        </p:txBody>
      </p:sp>
    </p:spTree>
    <p:extLst>
      <p:ext uri="{BB962C8B-B14F-4D97-AF65-F5344CB8AC3E}">
        <p14:creationId xmlns:p14="http://schemas.microsoft.com/office/powerpoint/2010/main" val="32847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вставити таблицю до</a:t>
            </a:r>
            <a:br>
              <a:rPr lang="uk-UA" sz="3100" dirty="0"/>
            </a:br>
            <a:r>
              <a:rPr lang="uk-UA" sz="3100" dirty="0"/>
              <a:t>HTML-сторінки?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не тільки й не стільки для відображення інформації в таблицях, їх використовують для: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5859044-340C-4C65-95AB-4AA4FF0B4E95}"/>
              </a:ext>
            </a:extLst>
          </p:cNvPr>
          <p:cNvSpPr/>
          <p:nvPr/>
        </p:nvSpPr>
        <p:spPr>
          <a:xfrm>
            <a:off x="72006" y="2649892"/>
            <a:ext cx="3819509" cy="16717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створення лівих і правих полів сторінки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5C87FEB-C2BD-4AC3-B62B-0B52A7121F81}"/>
              </a:ext>
            </a:extLst>
          </p:cNvPr>
          <p:cNvSpPr/>
          <p:nvPr/>
        </p:nvSpPr>
        <p:spPr>
          <a:xfrm>
            <a:off x="4008474" y="2649892"/>
            <a:ext cx="8113678" cy="16717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вирівнювання елементів на екрані багатоколонної   верстки гіпертекстового документа для позиціонування окремих його елементів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0647B-A69B-4C81-B1FB-E2715824CFA3}"/>
              </a:ext>
            </a:extLst>
          </p:cNvPr>
          <p:cNvSpPr txBox="1"/>
          <p:nvPr/>
        </p:nvSpPr>
        <p:spPr>
          <a:xfrm>
            <a:off x="72008" y="439065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 дають змогу розв’язувати дизайнерські задачі: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BCC2458-2BE2-4EDE-BEC5-BF8D409540D5}"/>
              </a:ext>
            </a:extLst>
          </p:cNvPr>
          <p:cNvSpPr/>
          <p:nvPr/>
        </p:nvSpPr>
        <p:spPr>
          <a:xfrm>
            <a:off x="72007" y="5416159"/>
            <a:ext cx="3973050" cy="1335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вирівнювати частини сторінки одна відносно іншої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2C933EC-8D74-4723-8E29-0AAD0053FB27}"/>
              </a:ext>
            </a:extLst>
          </p:cNvPr>
          <p:cNvSpPr/>
          <p:nvPr/>
        </p:nvSpPr>
        <p:spPr>
          <a:xfrm>
            <a:off x="4110552" y="5416159"/>
            <a:ext cx="3973050" cy="1335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розташовувати малюнки й текст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50B83E5-015F-4AD0-BAAF-38D5853928FA}"/>
              </a:ext>
            </a:extLst>
          </p:cNvPr>
          <p:cNvSpPr/>
          <p:nvPr/>
        </p:nvSpPr>
        <p:spPr>
          <a:xfrm>
            <a:off x="8149100" y="5416159"/>
            <a:ext cx="3973050" cy="1335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управляти кольоровим оформленням тощо</a:t>
            </a:r>
          </a:p>
        </p:txBody>
      </p:sp>
    </p:spTree>
    <p:extLst>
      <p:ext uri="{BB962C8B-B14F-4D97-AF65-F5344CB8AC3E}">
        <p14:creationId xmlns:p14="http://schemas.microsoft.com/office/powerpoint/2010/main" val="10489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вставити таблицю до</a:t>
            </a:r>
            <a:br>
              <a:rPr lang="uk-UA" sz="3100" dirty="0"/>
            </a:br>
            <a:r>
              <a:rPr lang="uk-UA" sz="3100" dirty="0"/>
              <a:t>HTML-сторінки?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схематично відображено окремі вказівки для створення таблиць.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5609CFB-8A76-4AC8-A8AC-1C088B675787}"/>
              </a:ext>
            </a:extLst>
          </p:cNvPr>
          <p:cNvSpPr/>
          <p:nvPr/>
        </p:nvSpPr>
        <p:spPr>
          <a:xfrm>
            <a:off x="72008" y="2316135"/>
            <a:ext cx="12050142" cy="39145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&lt;TABLE&gt;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&lt;/TABLE&gt;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8" name="Таблиця 8">
            <a:extLst>
              <a:ext uri="{FF2B5EF4-FFF2-40B4-BE49-F238E27FC236}">
                <a16:creationId xmlns:a16="http://schemas.microsoft.com/office/drawing/2014/main" id="{AC6EAB53-2823-43E3-AB8D-69446286D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48980"/>
              </p:ext>
            </p:extLst>
          </p:nvPr>
        </p:nvGraphicFramePr>
        <p:xfrm>
          <a:off x="1571847" y="3280808"/>
          <a:ext cx="9048306" cy="2076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102">
                  <a:extLst>
                    <a:ext uri="{9D8B030D-6E8A-4147-A177-3AD203B41FA5}">
                      <a16:colId xmlns:a16="http://schemas.microsoft.com/office/drawing/2014/main" val="1644762785"/>
                    </a:ext>
                  </a:extLst>
                </a:gridCol>
                <a:gridCol w="3016102">
                  <a:extLst>
                    <a:ext uri="{9D8B030D-6E8A-4147-A177-3AD203B41FA5}">
                      <a16:colId xmlns:a16="http://schemas.microsoft.com/office/drawing/2014/main" val="549499591"/>
                    </a:ext>
                  </a:extLst>
                </a:gridCol>
                <a:gridCol w="3016102">
                  <a:extLst>
                    <a:ext uri="{9D8B030D-6E8A-4147-A177-3AD203B41FA5}">
                      <a16:colId xmlns:a16="http://schemas.microsoft.com/office/drawing/2014/main" val="4254231266"/>
                    </a:ext>
                  </a:extLst>
                </a:gridCol>
              </a:tblGrid>
              <a:tr h="692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solidFill>
                            <a:srgbClr val="FFFFFF"/>
                          </a:solidFill>
                        </a:rPr>
                        <a:t>&lt;TH&gt;…&lt;/TH&gt;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solidFill>
                            <a:srgbClr val="FFFFFF"/>
                          </a:solidFill>
                        </a:rPr>
                        <a:t>&lt;TH&gt;…&lt;/TH&gt;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0" dirty="0">
                          <a:solidFill>
                            <a:srgbClr val="FFFFFF"/>
                          </a:solidFill>
                        </a:rPr>
                        <a:t>&lt;TH&gt;…&lt;/TH&gt;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205375"/>
                  </a:ext>
                </a:extLst>
              </a:tr>
              <a:tr h="69205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0" dirty="0">
                          <a:solidFill>
                            <a:srgbClr val="FFFFFF"/>
                          </a:solidFill>
                        </a:rPr>
                        <a:t>&lt;TD&gt;…&lt;/TD&gt;</a:t>
                      </a:r>
                      <a:endParaRPr lang="uk-UA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0" dirty="0">
                          <a:solidFill>
                            <a:srgbClr val="FFFFFF"/>
                          </a:solidFill>
                        </a:rPr>
                        <a:t>&lt;TD&gt;…&lt;/TD&gt;</a:t>
                      </a:r>
                      <a:endParaRPr lang="uk-UA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0" dirty="0">
                          <a:solidFill>
                            <a:srgbClr val="FFFFFF"/>
                          </a:solidFill>
                        </a:rPr>
                        <a:t>&lt;TD&gt;…&lt;/TD&gt;</a:t>
                      </a:r>
                      <a:endParaRPr lang="uk-UA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431056"/>
                  </a:ext>
                </a:extLst>
              </a:tr>
              <a:tr h="69205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0" dirty="0">
                          <a:solidFill>
                            <a:srgbClr val="FFFFFF"/>
                          </a:solidFill>
                        </a:rPr>
                        <a:t>&lt;TD&gt;…&lt;/TD&gt;</a:t>
                      </a:r>
                      <a:endParaRPr lang="uk-UA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0" dirty="0">
                          <a:solidFill>
                            <a:srgbClr val="FFFFFF"/>
                          </a:solidFill>
                        </a:rPr>
                        <a:t>&lt;TD&gt;…&lt;/TD&gt;</a:t>
                      </a:r>
                      <a:endParaRPr lang="uk-UA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0" dirty="0">
                          <a:solidFill>
                            <a:srgbClr val="FFFFFF"/>
                          </a:solidFill>
                        </a:rPr>
                        <a:t>&lt;TD&gt;…&lt;/TD&gt;</a:t>
                      </a:r>
                      <a:endParaRPr lang="uk-UA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154045"/>
                  </a:ext>
                </a:extLst>
              </a:tr>
            </a:tbl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E1F380D-D32D-419A-8057-B1A19B417B35}"/>
              </a:ext>
            </a:extLst>
          </p:cNvPr>
          <p:cNvSpPr/>
          <p:nvPr/>
        </p:nvSpPr>
        <p:spPr>
          <a:xfrm>
            <a:off x="219417" y="3217012"/>
            <a:ext cx="1205022" cy="701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&lt;TR&gt;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814FA6A-D54B-4224-8201-B2B70A1714E9}"/>
              </a:ext>
            </a:extLst>
          </p:cNvPr>
          <p:cNvSpPr/>
          <p:nvPr/>
        </p:nvSpPr>
        <p:spPr>
          <a:xfrm>
            <a:off x="247202" y="3965162"/>
            <a:ext cx="1205022" cy="701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&lt;TR&gt;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24C73B9-2188-4495-A384-DE2ADEF87F1B}"/>
              </a:ext>
            </a:extLst>
          </p:cNvPr>
          <p:cNvSpPr/>
          <p:nvPr/>
        </p:nvSpPr>
        <p:spPr>
          <a:xfrm>
            <a:off x="247202" y="4712528"/>
            <a:ext cx="1205022" cy="701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&lt;TR&gt;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63FD7FD-3AA8-484F-A12E-7D600DE59C86}"/>
              </a:ext>
            </a:extLst>
          </p:cNvPr>
          <p:cNvSpPr/>
          <p:nvPr/>
        </p:nvSpPr>
        <p:spPr>
          <a:xfrm>
            <a:off x="10739776" y="3217012"/>
            <a:ext cx="1380216" cy="701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&lt;/TR&gt;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02E38EF-E467-463B-925B-ADAC2CFCDBD0}"/>
              </a:ext>
            </a:extLst>
          </p:cNvPr>
          <p:cNvSpPr/>
          <p:nvPr/>
        </p:nvSpPr>
        <p:spPr>
          <a:xfrm>
            <a:off x="10739775" y="3965162"/>
            <a:ext cx="1380217" cy="701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&lt;/TR&gt;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F0CDC8B-6176-4C62-BF1A-549A38A83191}"/>
              </a:ext>
            </a:extLst>
          </p:cNvPr>
          <p:cNvSpPr/>
          <p:nvPr/>
        </p:nvSpPr>
        <p:spPr>
          <a:xfrm>
            <a:off x="10739775" y="4712528"/>
            <a:ext cx="1380218" cy="701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&lt;/TR&gt;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вставити таблицю до</a:t>
            </a:r>
            <a:br>
              <a:rPr lang="uk-UA" sz="3100" dirty="0"/>
            </a:br>
            <a:r>
              <a:rPr lang="uk-UA" sz="3100" dirty="0"/>
              <a:t>HTML-сторінки?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9092A-7137-4804-BEA9-68E1AE26D0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теги розмітки таблиці: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D9E30-566E-4D8A-AE24-6351ECF29035}"/>
              </a:ext>
            </a:extLst>
          </p:cNvPr>
          <p:cNvSpPr txBox="1"/>
          <p:nvPr/>
        </p:nvSpPr>
        <p:spPr>
          <a:xfrm>
            <a:off x="4502425" y="1824279"/>
            <a:ext cx="761699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Призначення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98A3049-136F-4222-9BA9-B0979D2B58CA}"/>
              </a:ext>
            </a:extLst>
          </p:cNvPr>
          <p:cNvSpPr/>
          <p:nvPr/>
        </p:nvSpPr>
        <p:spPr>
          <a:xfrm>
            <a:off x="72007" y="1824279"/>
            <a:ext cx="431114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Теги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9F886-9A4F-44BF-9B12-848BBE8B22A1}"/>
              </a:ext>
            </a:extLst>
          </p:cNvPr>
          <p:cNvSpPr txBox="1"/>
          <p:nvPr/>
        </p:nvSpPr>
        <p:spPr>
          <a:xfrm>
            <a:off x="4502425" y="2455478"/>
            <a:ext cx="761699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Задають таблицю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AF08191-7B15-4506-AD8D-6171EE2E6060}"/>
              </a:ext>
            </a:extLst>
          </p:cNvPr>
          <p:cNvSpPr/>
          <p:nvPr/>
        </p:nvSpPr>
        <p:spPr>
          <a:xfrm>
            <a:off x="72007" y="2455478"/>
            <a:ext cx="431114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&lt;table&gt;…&lt;/table&gt;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F8A7C-D0C7-4708-A1AB-F9A73CE7F567}"/>
              </a:ext>
            </a:extLst>
          </p:cNvPr>
          <p:cNvSpPr txBox="1"/>
          <p:nvPr/>
        </p:nvSpPr>
        <p:spPr>
          <a:xfrm>
            <a:off x="4502425" y="3086677"/>
            <a:ext cx="761699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Обмежують рядок таблиці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1C9D7A5-126D-4C85-A093-B8675C0FBD75}"/>
              </a:ext>
            </a:extLst>
          </p:cNvPr>
          <p:cNvSpPr/>
          <p:nvPr/>
        </p:nvSpPr>
        <p:spPr>
          <a:xfrm>
            <a:off x="72007" y="3086677"/>
            <a:ext cx="431114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tr</a:t>
            </a:r>
            <a:r>
              <a:rPr lang="en-US" sz="2800" b="1" i="1" kern="0" dirty="0">
                <a:solidFill>
                  <a:srgbClr val="FFFFFF"/>
                </a:solidFill>
              </a:rPr>
              <a:t>&gt;…&lt;/</a:t>
            </a:r>
            <a:r>
              <a:rPr lang="en-US" sz="2800" b="1" i="1" kern="0" dirty="0" err="1">
                <a:solidFill>
                  <a:srgbClr val="FFFFFF"/>
                </a:solidFill>
              </a:rPr>
              <a:t>tr</a:t>
            </a:r>
            <a:r>
              <a:rPr lang="en-US" sz="2800" b="1" i="1" kern="0" dirty="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CB40E-054F-4CF0-BD79-1BC30E5EA879}"/>
              </a:ext>
            </a:extLst>
          </p:cNvPr>
          <p:cNvSpPr txBox="1"/>
          <p:nvPr/>
        </p:nvSpPr>
        <p:spPr>
          <a:xfrm>
            <a:off x="4502425" y="3717876"/>
            <a:ext cx="7616997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Обмежують комірку таблиці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4AB10F6-7935-4AB2-A9BD-623A789D1FAB}"/>
              </a:ext>
            </a:extLst>
          </p:cNvPr>
          <p:cNvSpPr/>
          <p:nvPr/>
        </p:nvSpPr>
        <p:spPr>
          <a:xfrm>
            <a:off x="72007" y="3717876"/>
            <a:ext cx="4311149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&lt;td&gt;…&lt;/td&gt;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8D5CC-E0AC-40C4-A953-04A7A2519D32}"/>
              </a:ext>
            </a:extLst>
          </p:cNvPr>
          <p:cNvSpPr txBox="1"/>
          <p:nvPr/>
        </p:nvSpPr>
        <p:spPr>
          <a:xfrm>
            <a:off x="4502425" y="4349075"/>
            <a:ext cx="7616997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Задають напівжирний шрифт і вирівнювання тексту по центру. Використовують замість тегу &lt;</a:t>
            </a:r>
            <a:r>
              <a:rPr lang="uk-UA" sz="2800" b="1" i="1" kern="0" dirty="0" err="1">
                <a:solidFill>
                  <a:srgbClr val="FFFFFF"/>
                </a:solidFill>
              </a:rPr>
              <a:t>td</a:t>
            </a:r>
            <a:r>
              <a:rPr lang="uk-UA" sz="2800" b="1" i="1" kern="0" dirty="0">
                <a:solidFill>
                  <a:srgbClr val="FFFFFF"/>
                </a:solidFill>
              </a:rPr>
              <a:t>&gt;...&lt;/</a:t>
            </a:r>
            <a:r>
              <a:rPr lang="uk-UA" sz="2800" b="1" i="1" kern="0" dirty="0" err="1">
                <a:solidFill>
                  <a:srgbClr val="FFFFFF"/>
                </a:solidFill>
              </a:rPr>
              <a:t>td</a:t>
            </a:r>
            <a:r>
              <a:rPr lang="uk-UA" sz="2800" b="1" i="1" kern="0" dirty="0">
                <a:solidFill>
                  <a:srgbClr val="FFFFFF"/>
                </a:solidFill>
              </a:rPr>
              <a:t>&gt; для виокремлення заголовків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0F5B7B9-E560-4C8A-8505-11D82196B8E4}"/>
              </a:ext>
            </a:extLst>
          </p:cNvPr>
          <p:cNvSpPr/>
          <p:nvPr/>
        </p:nvSpPr>
        <p:spPr>
          <a:xfrm>
            <a:off x="72007" y="4349074"/>
            <a:ext cx="4311149" cy="2246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th</a:t>
            </a:r>
            <a:r>
              <a:rPr lang="en-US" sz="2800" b="1" i="1" kern="0" dirty="0">
                <a:solidFill>
                  <a:srgbClr val="FFFFFF"/>
                </a:solidFill>
              </a:rPr>
              <a:t>&gt;…&lt;/</a:t>
            </a:r>
            <a:r>
              <a:rPr lang="en-US" sz="2800" b="1" i="1" kern="0" dirty="0" err="1">
                <a:solidFill>
                  <a:srgbClr val="FFFFFF"/>
                </a:solidFill>
              </a:rPr>
              <a:t>th</a:t>
            </a:r>
            <a:r>
              <a:rPr lang="en-US" sz="2800" b="1" i="1" kern="0" dirty="0">
                <a:solidFill>
                  <a:srgbClr val="FFFFFF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796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вставити таблицю до</a:t>
            </a:r>
            <a:br>
              <a:rPr lang="uk-UA" sz="3100" dirty="0"/>
            </a:br>
            <a:r>
              <a:rPr lang="uk-UA" sz="3100" dirty="0"/>
              <a:t>HTML-сторінки?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розмітку веб-сторінки зручно виконувати за допомогою таблиці. Можливі різні варіанти такої розмітки.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B74A6-9556-4993-943C-6C3DE60972C2}"/>
              </a:ext>
            </a:extLst>
          </p:cNvPr>
          <p:cNvSpPr txBox="1"/>
          <p:nvPr/>
        </p:nvSpPr>
        <p:spPr>
          <a:xfrm>
            <a:off x="70929" y="2715236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Розмітка сторінки виконується з використанням таблиці шириною на весь екран, незалежно від його роздільної здатності (</a:t>
            </a:r>
            <a:r>
              <a:rPr lang="en-AU" sz="2800" b="1" i="1" kern="0" dirty="0">
                <a:solidFill>
                  <a:srgbClr val="FFFFFF"/>
                </a:solidFill>
              </a:rPr>
              <a:t>WIDHT=100%).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0B8CC-47C7-4AAC-B662-8C5F8AA206CE}"/>
              </a:ext>
            </a:extLst>
          </p:cNvPr>
          <p:cNvSpPr txBox="1"/>
          <p:nvPr/>
        </p:nvSpPr>
        <p:spPr>
          <a:xfrm>
            <a:off x="70929" y="4233709"/>
            <a:ext cx="8296894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може складатися з двох рядків і стовпців. Верхній рядок відводиться під заголовок сторінки, лівий стовпець — для основного меню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3" name="Таблиця 8">
            <a:extLst>
              <a:ext uri="{FF2B5EF4-FFF2-40B4-BE49-F238E27FC236}">
                <a16:creationId xmlns:a16="http://schemas.microsoft.com/office/drawing/2014/main" id="{FB873989-CAAA-482A-902E-6FFDFC375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02127"/>
              </p:ext>
            </p:extLst>
          </p:nvPr>
        </p:nvGraphicFramePr>
        <p:xfrm>
          <a:off x="8464651" y="4233707"/>
          <a:ext cx="3656420" cy="2246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689">
                  <a:extLst>
                    <a:ext uri="{9D8B030D-6E8A-4147-A177-3AD203B41FA5}">
                      <a16:colId xmlns:a16="http://schemas.microsoft.com/office/drawing/2014/main" val="1059750919"/>
                    </a:ext>
                  </a:extLst>
                </a:gridCol>
                <a:gridCol w="2147731">
                  <a:extLst>
                    <a:ext uri="{9D8B030D-6E8A-4147-A177-3AD203B41FA5}">
                      <a16:colId xmlns:a16="http://schemas.microsoft.com/office/drawing/2014/main" val="1526039252"/>
                    </a:ext>
                  </a:extLst>
                </a:gridCol>
              </a:tblGrid>
              <a:tr h="668591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i="1" kern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Заголовок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608190"/>
                  </a:ext>
                </a:extLst>
              </a:tr>
              <a:tr h="1578178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kern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Меню</a:t>
                      </a:r>
                    </a:p>
                  </a:txBody>
                  <a:tcPr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kern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Вміст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вставити таблицю до</a:t>
            </a:r>
            <a:br>
              <a:rPr lang="uk-UA" sz="3100" dirty="0"/>
            </a:br>
            <a:r>
              <a:rPr lang="uk-UA" sz="3100" dirty="0"/>
              <a:t>HTML-сторінки?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B74A6-9556-4993-943C-6C3DE60972C2}"/>
              </a:ext>
            </a:extLst>
          </p:cNvPr>
          <p:cNvSpPr txBox="1"/>
          <p:nvPr/>
        </p:nvSpPr>
        <p:spPr>
          <a:xfrm>
            <a:off x="66603" y="1833723"/>
            <a:ext cx="12050142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Розмітка сторінки виконується з використанням таблиці шириною 760 пікселів, яка складається з трьох рядків та одного стовпця. Верхній рядок відводиться під заголовок сторінки, другий рядок — для меню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, а третій — безпосередньо під вміст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348BE-17A0-4817-8844-F7982AEDC27C}"/>
              </a:ext>
            </a:extLst>
          </p:cNvPr>
          <p:cNvSpPr txBox="1"/>
          <p:nvPr/>
        </p:nvSpPr>
        <p:spPr>
          <a:xfrm>
            <a:off x="75254" y="4625119"/>
            <a:ext cx="9504681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необхідно розмістити всередині сторінки ілюстрації, фотографії, то в цьому разі також використовують таблиці.</a:t>
            </a:r>
          </a:p>
        </p:txBody>
      </p:sp>
      <p:pic>
        <p:nvPicPr>
          <p:cNvPr id="10242" name="Picture 2" descr="focus, image icon">
            <a:extLst>
              <a:ext uri="{FF2B5EF4-FFF2-40B4-BE49-F238E27FC236}">
                <a16:creationId xmlns:a16="http://schemas.microsoft.com/office/drawing/2014/main" id="{60FA8C28-C300-43F4-B339-B5D3EA90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18" y="4624606"/>
            <a:ext cx="1815883" cy="18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працювати із зображеннями в HTML-документі?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9850" y="181594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побудувати гіпертекстові зв’язки в HTML-документі?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11718-4141-4386-90A0-05B65C8460DD}"/>
              </a:ext>
            </a:extLst>
          </p:cNvPr>
          <p:cNvSpPr txBox="1"/>
          <p:nvPr/>
        </p:nvSpPr>
        <p:spPr>
          <a:xfrm>
            <a:off x="69851" y="2866006"/>
            <a:ext cx="5015334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вставити таблицю до HTML-сторінки?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8" descr="Пов’язане зображення">
            <a:extLst>
              <a:ext uri="{FF2B5EF4-FFF2-40B4-BE49-F238E27FC236}">
                <a16:creationId xmlns:a16="http://schemas.microsoft.com/office/drawing/2014/main" id="{077FAD3B-8042-4C39-AF51-8E525061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93" y="2866006"/>
            <a:ext cx="5356081" cy="30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працювати із зображеннями в HTML-документі?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можна використовувати в HTML-документах так: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B1E7873-01CF-4560-95D2-A777801B0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935865"/>
              </p:ext>
            </p:extLst>
          </p:nvPr>
        </p:nvGraphicFramePr>
        <p:xfrm>
          <a:off x="4465674" y="2296633"/>
          <a:ext cx="7562203" cy="413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312F77C-A514-4224-80BF-E68F6184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2296633"/>
            <a:ext cx="4138485" cy="41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2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219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24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6233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736646"/>
          </a:xfrm>
          <a:prstGeom prst="wedgeRoundRectCallout">
            <a:avLst>
              <a:gd name="adj1" fmla="val -62302"/>
              <a:gd name="adj2" fmla="val 7783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219-220, 222-223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id="{2B2E86D7-EC6F-4EC4-A635-C74A5BD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html  icon&quot;">
            <a:extLst>
              <a:ext uri="{FF2B5EF4-FFF2-40B4-BE49-F238E27FC236}">
                <a16:creationId xmlns:a16="http://schemas.microsoft.com/office/drawing/2014/main" id="{4D0C5B4F-42A0-4847-B258-678CFED9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490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працювати із зображеннями в HTML-документі?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en-AU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документі можна використовувати зображення різного формату.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2C5A1-A6D5-430B-A337-84C959E81339}"/>
              </a:ext>
            </a:extLst>
          </p:cNvPr>
          <p:cNvSpPr txBox="1"/>
          <p:nvPr/>
        </p:nvSpPr>
        <p:spPr>
          <a:xfrm>
            <a:off x="70929" y="2267431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зображення визначає швидкість появи зображення на екрані. Графіка, яка повільно завантажується, може «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відлякати</a:t>
            </a:r>
            <a:r>
              <a:rPr lang="uk-UA" sz="2800" b="1" i="1" kern="0" dirty="0">
                <a:solidFill>
                  <a:srgbClr val="FFFFFF"/>
                </a:solidFill>
              </a:rPr>
              <a:t>» відвідувачів сторінок. Для зменшення розміру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необхідно використовувати зображення формату або</a:t>
            </a:r>
            <a:r>
              <a:rPr lang="en-AU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77321-386A-4A03-B02B-0EE33625BEF1}"/>
              </a:ext>
            </a:extLst>
          </p:cNvPr>
          <p:cNvSpPr txBox="1"/>
          <p:nvPr/>
        </p:nvSpPr>
        <p:spPr>
          <a:xfrm>
            <a:off x="72009" y="4684064"/>
            <a:ext cx="4987672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7200" b="1" i="1" kern="0" dirty="0">
                <a:solidFill>
                  <a:srgbClr val="FFFFFF"/>
                </a:solidFill>
              </a:rPr>
              <a:t>JPG</a:t>
            </a:r>
            <a:endParaRPr lang="uk-UA" sz="7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C3BFE-B08A-4B51-8280-66ADA38934E7}"/>
              </a:ext>
            </a:extLst>
          </p:cNvPr>
          <p:cNvSpPr txBox="1"/>
          <p:nvPr/>
        </p:nvSpPr>
        <p:spPr>
          <a:xfrm>
            <a:off x="7134478" y="4684064"/>
            <a:ext cx="4987672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7200" b="1" i="1" kern="0" dirty="0">
                <a:solidFill>
                  <a:srgbClr val="FFFFFF"/>
                </a:solidFill>
              </a:rPr>
              <a:t>GIF</a:t>
            </a:r>
            <a:endParaRPr lang="uk-UA" sz="7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99202-DC97-4D21-818F-9C33C7DD8D7D}"/>
              </a:ext>
            </a:extLst>
          </p:cNvPr>
          <p:cNvSpPr txBox="1"/>
          <p:nvPr/>
        </p:nvSpPr>
        <p:spPr>
          <a:xfrm>
            <a:off x="5172264" y="4991840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працювати із зображеннями в HTML-документі?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веб-сторінках графічні зображення можна розміщувати різними способами.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28A2A-6F54-41C1-8C16-0184E3832D5C}"/>
              </a:ext>
            </a:extLst>
          </p:cNvPr>
          <p:cNvSpPr txBox="1"/>
          <p:nvPr/>
        </p:nvSpPr>
        <p:spPr>
          <a:xfrm>
            <a:off x="72008" y="225679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Вбудовані зображення </a:t>
            </a:r>
            <a:r>
              <a:rPr lang="uk-UA" sz="2800" b="1" i="1" kern="0" dirty="0">
                <a:solidFill>
                  <a:srgbClr val="FFFFFF"/>
                </a:solidFill>
              </a:rPr>
              <a:t>— це графічні зображення, які завжди залишаються в одному й тому самому місці сторінки й не </a:t>
            </a:r>
            <a:r>
              <a:rPr lang="uk-UA" sz="2800" b="1" i="1" kern="0" dirty="0" err="1">
                <a:solidFill>
                  <a:srgbClr val="FFFFFF"/>
                </a:solidFill>
              </a:rPr>
              <a:t>обтікаються</a:t>
            </a:r>
            <a:r>
              <a:rPr lang="uk-UA" sz="2800" b="1" i="1" kern="0" dirty="0">
                <a:solidFill>
                  <a:srgbClr val="FFFFFF"/>
                </a:solidFill>
              </a:rPr>
              <a:t> текстом.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7F216-5362-4D93-B247-7756BA6B7B4E}"/>
              </a:ext>
            </a:extLst>
          </p:cNvPr>
          <p:cNvSpPr txBox="1"/>
          <p:nvPr/>
        </p:nvSpPr>
        <p:spPr>
          <a:xfrm>
            <a:off x="70929" y="3747721"/>
            <a:ext cx="871156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Плаваючі зображення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зображення, що не прив’язуються до одного рядка тексту й ніби «плавають» уздовж одного з полів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обтікаються</a:t>
            </a:r>
            <a:r>
              <a:rPr lang="uk-UA" sz="2800" b="1" i="1" kern="0" dirty="0">
                <a:solidFill>
                  <a:srgbClr val="FFFFFF"/>
                </a:solidFill>
              </a:rPr>
              <a:t> текстом.</a:t>
            </a:r>
          </a:p>
        </p:txBody>
      </p:sp>
      <p:pic>
        <p:nvPicPr>
          <p:cNvPr id="1843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10102A4-0322-47D0-AE4A-99A2A53C4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 bwMode="auto">
          <a:xfrm>
            <a:off x="8901621" y="3747721"/>
            <a:ext cx="3219450" cy="29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працювати із зображеннями в HTML-документі?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вставляння до документа малюнка використовується одинарний тег </a:t>
            </a: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AU" sz="2800" b="1" i="1" kern="0" dirty="0">
                <a:solidFill>
                  <a:srgbClr val="FFFF00"/>
                </a:solidFill>
              </a:rPr>
              <a:t>IMG&gt; </a:t>
            </a:r>
            <a:r>
              <a:rPr lang="en-AU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від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AU" sz="2800" b="1" i="1" kern="0" dirty="0">
                <a:solidFill>
                  <a:srgbClr val="FFFFFF"/>
                </a:solidFill>
              </a:rPr>
              <a:t>image</a:t>
            </a:r>
            <a:r>
              <a:rPr lang="uk-UA" dirty="0"/>
              <a:t> </a:t>
            </a:r>
            <a:r>
              <a:rPr lang="en-AU" sz="2800" b="1" i="1" kern="0" dirty="0">
                <a:solidFill>
                  <a:srgbClr val="FFFFFF"/>
                </a:solidFill>
              </a:rPr>
              <a:t>— </a:t>
            </a:r>
            <a:r>
              <a:rPr lang="uk-UA" sz="2800" b="1" i="1" kern="0" dirty="0">
                <a:solidFill>
                  <a:srgbClr val="FFFFFF"/>
                </a:solidFill>
              </a:rPr>
              <a:t>зображення) з такими параметрами: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98CC5-BCF1-4FC0-85CC-CF9F9A90520A}"/>
              </a:ext>
            </a:extLst>
          </p:cNvPr>
          <p:cNvSpPr txBox="1"/>
          <p:nvPr/>
        </p:nvSpPr>
        <p:spPr>
          <a:xfrm>
            <a:off x="70929" y="2683337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FF"/>
                </a:solidFill>
              </a:rPr>
              <a:t>SRC=</a:t>
            </a:r>
            <a:r>
              <a:rPr lang="uk-UA" sz="2800" b="1" i="1" kern="0" dirty="0" err="1">
                <a:solidFill>
                  <a:srgbClr val="FFFFFF"/>
                </a:solidFill>
              </a:rPr>
              <a:t>ім’я_файла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(від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AU" sz="2800" b="1" i="1" kern="0" dirty="0">
                <a:solidFill>
                  <a:srgbClr val="FFFFFF"/>
                </a:solidFill>
              </a:rPr>
              <a:t>source — </a:t>
            </a:r>
            <a:r>
              <a:rPr lang="uk-UA" sz="2800" b="1" i="1" kern="0" dirty="0">
                <a:solidFill>
                  <a:srgbClr val="FFFFFF"/>
                </a:solidFill>
              </a:rPr>
              <a:t>джерело).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364B9-50E9-4C2E-BA40-A9AC55FE6712}"/>
              </a:ext>
            </a:extLst>
          </p:cNvPr>
          <p:cNvSpPr txBox="1"/>
          <p:nvPr/>
        </p:nvSpPr>
        <p:spPr>
          <a:xfrm>
            <a:off x="70929" y="330313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за командою: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3E343-BD09-495C-AC89-26DE6771D7D6}"/>
              </a:ext>
            </a:extLst>
          </p:cNvPr>
          <p:cNvSpPr txBox="1"/>
          <p:nvPr/>
        </p:nvSpPr>
        <p:spPr>
          <a:xfrm>
            <a:off x="70929" y="3945613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&lt;</a:t>
            </a:r>
            <a:r>
              <a:rPr lang="en-AU" sz="4000" b="1" i="1" kern="0" dirty="0">
                <a:solidFill>
                  <a:srgbClr val="FFFFFF"/>
                </a:solidFill>
              </a:rPr>
              <a:t>IMG SRC=pr.gif&gt;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5420E-67C8-4E51-A222-29FF7811801F}"/>
              </a:ext>
            </a:extLst>
          </p:cNvPr>
          <p:cNvSpPr txBox="1"/>
          <p:nvPr/>
        </p:nvSpPr>
        <p:spPr>
          <a:xfrm>
            <a:off x="70929" y="477275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екрані буде відображатися вміст графічного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 </a:t>
            </a:r>
            <a:r>
              <a:rPr lang="en-AU" sz="2800" b="1" i="1" kern="0" dirty="0">
                <a:solidFill>
                  <a:srgbClr val="FFFFFF"/>
                </a:solidFill>
              </a:rPr>
              <a:t>pr.gif, </a:t>
            </a:r>
            <a:r>
              <a:rPr lang="uk-UA" sz="2800" b="1" i="1" kern="0" dirty="0">
                <a:solidFill>
                  <a:srgbClr val="FFFFFF"/>
                </a:solidFill>
              </a:rPr>
              <a:t>що зберігається в поточному каталозі.</a:t>
            </a:r>
          </a:p>
        </p:txBody>
      </p:sp>
    </p:spTree>
    <p:extLst>
      <p:ext uri="{BB962C8B-B14F-4D97-AF65-F5344CB8AC3E}">
        <p14:creationId xmlns:p14="http://schemas.microsoft.com/office/powerpoint/2010/main" val="18155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працювати із зображеннями в HTML-документі?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 </a:t>
            </a:r>
            <a:r>
              <a:rPr lang="uk-UA" sz="2800" b="1" i="1" kern="0" dirty="0">
                <a:solidFill>
                  <a:srgbClr val="FFFF00"/>
                </a:solidFill>
              </a:rPr>
              <a:t>ALT="</a:t>
            </a:r>
            <a:r>
              <a:rPr lang="uk-UA" sz="2800" b="1" i="1" kern="0" dirty="0" err="1">
                <a:solidFill>
                  <a:srgbClr val="FFFF00"/>
                </a:solidFill>
              </a:rPr>
              <a:t>текст_напису</a:t>
            </a:r>
            <a:r>
              <a:rPr lang="uk-UA" sz="2800" b="1" i="1" kern="0" dirty="0">
                <a:solidFill>
                  <a:srgbClr val="FFFF00"/>
                </a:solidFill>
              </a:rPr>
              <a:t>"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використовується в тому разі, коли браузер не знаходить зображення у вказаному місці на диску, тоді замість нього на екрані</a:t>
            </a:r>
          </a:p>
        </p:txBody>
      </p:sp>
      <p:pic>
        <p:nvPicPr>
          <p:cNvPr id="19458" name="Picture 2" descr="Ð ÐµÐ·ÑÐ»ÑÑÐ°Ñ Ð¿Ð¾ÑÑÐºÑ Ð·Ð¾Ð±ÑÐ°Ð¶ÐµÐ½Ñ Ð·Ð° Ð·Ð°Ð¿Ð¸ÑÐ¾Ð¼ &quot;image html&quot;">
            <a:extLst>
              <a:ext uri="{FF2B5EF4-FFF2-40B4-BE49-F238E27FC236}">
                <a16:creationId xmlns:a16="http://schemas.microsoft.com/office/drawing/2014/main" id="{BAA0D0F6-30EA-475A-9ABA-C6E7ECEA4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/>
          <a:stretch/>
        </p:blipFill>
        <p:spPr bwMode="auto">
          <a:xfrm>
            <a:off x="5486400" y="2675938"/>
            <a:ext cx="6635750" cy="38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DD8EE2-72D4-4324-9479-7134C8A30FAE}"/>
              </a:ext>
            </a:extLst>
          </p:cNvPr>
          <p:cNvSpPr txBox="1"/>
          <p:nvPr/>
        </p:nvSpPr>
        <p:spPr>
          <a:xfrm>
            <a:off x="69850" y="2581758"/>
            <a:ext cx="527832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відображається маленький прямокутник з відповідним надписом у його середині, який задано параметром  </a:t>
            </a:r>
            <a:r>
              <a:rPr lang="uk-UA" sz="2800" b="1" i="1" kern="0" dirty="0">
                <a:solidFill>
                  <a:srgbClr val="FFFF00"/>
                </a:solidFill>
              </a:rPr>
              <a:t>ALT</a:t>
            </a:r>
            <a:r>
              <a:rPr lang="uk-UA" sz="2800" b="1" i="1" kern="0" dirty="0">
                <a:solidFill>
                  <a:srgbClr val="FFFFFF"/>
                </a:solidFill>
              </a:rPr>
              <a:t>. Цей параметр рекомендується використовувати завжди.</a:t>
            </a:r>
          </a:p>
        </p:txBody>
      </p:sp>
    </p:spTree>
    <p:extLst>
      <p:ext uri="{BB962C8B-B14F-4D97-AF65-F5344CB8AC3E}">
        <p14:creationId xmlns:p14="http://schemas.microsoft.com/office/powerpoint/2010/main" val="34988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працювати із зображеннями в HTML-документі?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0D90965-5B9E-43A9-83D9-E470B9E63974}"/>
              </a:ext>
            </a:extLst>
          </p:cNvPr>
          <p:cNvSpPr/>
          <p:nvPr/>
        </p:nvSpPr>
        <p:spPr>
          <a:xfrm>
            <a:off x="72007" y="1836966"/>
            <a:ext cx="5972332" cy="6191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b="1" i="1" kern="0" dirty="0">
                <a:solidFill>
                  <a:srgbClr val="FFFF00"/>
                </a:solidFill>
              </a:rPr>
              <a:t>WIDTH=n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52A6925-E4B8-4B44-A3DB-9D383CC99C1C}"/>
              </a:ext>
            </a:extLst>
          </p:cNvPr>
          <p:cNvSpPr/>
          <p:nvPr/>
        </p:nvSpPr>
        <p:spPr>
          <a:xfrm>
            <a:off x="6149819" y="1836966"/>
            <a:ext cx="5972332" cy="6191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b="1" i="1" kern="0" dirty="0">
                <a:solidFill>
                  <a:srgbClr val="FFFF00"/>
                </a:solidFill>
              </a:rPr>
              <a:t>HEIGHT=m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43B2754-100D-4F34-9B3B-96233B53928C}"/>
              </a:ext>
            </a:extLst>
          </p:cNvPr>
          <p:cNvSpPr/>
          <p:nvPr/>
        </p:nvSpPr>
        <p:spPr>
          <a:xfrm>
            <a:off x="70925" y="2542955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задають ширину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(у пікселях)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EE61CEB-5C73-49C6-AC30-C48BCC98E10B}"/>
              </a:ext>
            </a:extLst>
          </p:cNvPr>
          <p:cNvSpPr/>
          <p:nvPr/>
        </p:nvSpPr>
        <p:spPr>
          <a:xfrm>
            <a:off x="6148737" y="2542955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задають висоту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(у пікселях)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E3705-9129-42B6-816D-59B958D0D91D}"/>
              </a:ext>
            </a:extLst>
          </p:cNvPr>
          <p:cNvSpPr txBox="1"/>
          <p:nvPr/>
        </p:nvSpPr>
        <p:spPr>
          <a:xfrm>
            <a:off x="70925" y="4537852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параметри не задано, то зображення відображається в її розмірах. Коли розміри прямокутника не збігаються з розмірами зображення, браузер масштабує його, враховуючи значення, вказані параметрами </a:t>
            </a:r>
            <a:r>
              <a:rPr lang="en-AU" sz="2800" b="1" i="1" kern="0" dirty="0">
                <a:solidFill>
                  <a:srgbClr val="FFFF00"/>
                </a:solidFill>
              </a:rPr>
              <a:t>WIDTH</a:t>
            </a:r>
            <a:r>
              <a:rPr lang="en-AU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en-AU" sz="2800" b="1" i="1" kern="0" dirty="0">
                <a:solidFill>
                  <a:srgbClr val="FFFF00"/>
                </a:solidFill>
              </a:rPr>
              <a:t>HEIGHT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E043C-6D32-42D8-AFD8-BCAE9558A63C}"/>
              </a:ext>
            </a:extLst>
          </p:cNvPr>
          <p:cNvSpPr txBox="1"/>
          <p:nvPr/>
        </p:nvSpPr>
        <p:spPr>
          <a:xfrm>
            <a:off x="70925" y="391013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прямокутника, у який виводиться картинка. </a:t>
            </a:r>
          </a:p>
        </p:txBody>
      </p:sp>
    </p:spTree>
    <p:extLst>
      <p:ext uri="{BB962C8B-B14F-4D97-AF65-F5344CB8AC3E}">
        <p14:creationId xmlns:p14="http://schemas.microsoft.com/office/powerpoint/2010/main" val="34137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працювати із зображеннями в HTML-документі?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 </a:t>
            </a:r>
            <a:r>
              <a:rPr lang="en-AU" sz="2800" b="1" i="1" kern="0" dirty="0">
                <a:solidFill>
                  <a:srgbClr val="FFFF00"/>
                </a:solidFill>
              </a:rPr>
              <a:t>ALIGN</a:t>
            </a:r>
            <a:r>
              <a:rPr lang="en-AU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дає змогу визначити положення ілюстрації щодо сусідніх об’єктів, цей параметр використовується для створення плаваючих зображень.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3587B-F568-4103-A9C2-165D0941DD85}"/>
              </a:ext>
            </a:extLst>
          </p:cNvPr>
          <p:cNvSpPr txBox="1"/>
          <p:nvPr/>
        </p:nvSpPr>
        <p:spPr>
          <a:xfrm>
            <a:off x="72008" y="2683338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плаваючих зображень значення цього атрибута   можуть бути </a:t>
            </a:r>
            <a:r>
              <a:rPr lang="en-AU" sz="2800" b="1" i="1" kern="0" dirty="0">
                <a:solidFill>
                  <a:srgbClr val="FFFF00"/>
                </a:solidFill>
              </a:rPr>
              <a:t>left</a:t>
            </a:r>
            <a:r>
              <a:rPr lang="en-AU" sz="2800" b="1" i="1" kern="0" dirty="0">
                <a:solidFill>
                  <a:srgbClr val="FFFFFF"/>
                </a:solidFill>
              </a:rPr>
              <a:t> 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en-AU" sz="2800" b="1" i="1" kern="0" dirty="0">
                <a:solidFill>
                  <a:srgbClr val="FFFF00"/>
                </a:solidFill>
              </a:rPr>
              <a:t>right</a:t>
            </a:r>
            <a:r>
              <a:rPr lang="en-AU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Для вбудованих зображень цей параметр не використовується. При використанні вирівнювання зображень до лівої та правої меж часто намагаються зробити так, щоб текст виводився під зображенням, а не збоку від нього. Для цього використовується вказівка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C7734-95B1-49C1-9DF6-286962F4D21E}"/>
              </a:ext>
            </a:extLst>
          </p:cNvPr>
          <p:cNvSpPr txBox="1"/>
          <p:nvPr/>
        </p:nvSpPr>
        <p:spPr>
          <a:xfrm>
            <a:off x="72008" y="5904094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&lt;</a:t>
            </a:r>
            <a:r>
              <a:rPr lang="en-AU" sz="3200" b="1" i="1" kern="0" dirty="0">
                <a:solidFill>
                  <a:srgbClr val="FFFFFF"/>
                </a:solidFill>
              </a:rPr>
              <a:t>BR CLEAR=LEFT&gt; </a:t>
            </a:r>
            <a:r>
              <a:rPr lang="uk-UA" sz="3200" b="1" i="1" kern="0" dirty="0">
                <a:solidFill>
                  <a:srgbClr val="FFFFFF"/>
                </a:solidFill>
              </a:rPr>
              <a:t>або &lt;</a:t>
            </a:r>
            <a:r>
              <a:rPr lang="en-AU" sz="3200" b="1" i="1" kern="0" dirty="0">
                <a:solidFill>
                  <a:srgbClr val="FFFFFF"/>
                </a:solidFill>
              </a:rPr>
              <a:t>BR CLEAR=RIGHT&gt;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200232</TotalTime>
  <Words>2066</Words>
  <Application>Microsoft Office PowerPoint</Application>
  <PresentationFormat>Широкоэкранный</PresentationFormat>
  <Paragraphs>255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Verdana</vt:lpstr>
      <vt:lpstr>Wingdings</vt:lpstr>
      <vt:lpstr>Тема Office</vt:lpstr>
      <vt:lpstr>Поняття про мову розмічання гіпертекстового документа Практична робота 9</vt:lpstr>
      <vt:lpstr>Поняття про мову розмічання гіпертекстового документа</vt:lpstr>
      <vt:lpstr>Як працювати із зображеннями в HTML-документі?</vt:lpstr>
      <vt:lpstr>Як працювати із зображеннями в HTML-документі?</vt:lpstr>
      <vt:lpstr>Як працювати із зображеннями в HTML-документі?</vt:lpstr>
      <vt:lpstr>Як працювати із зображеннями в HTML-документі?</vt:lpstr>
      <vt:lpstr>Як працювати із зображеннями в HTML-документі?</vt:lpstr>
      <vt:lpstr>Як працювати із зображеннями в HTML-документі?</vt:lpstr>
      <vt:lpstr>Як працювати із зображеннями в HTML-документі?</vt:lpstr>
      <vt:lpstr>Як створити текстовий рухомий рядок?</vt:lpstr>
      <vt:lpstr>Як створити текстовий рухомий рядок?</vt:lpstr>
      <vt:lpstr>Як створити текстовий рухомий рядок?</vt:lpstr>
      <vt:lpstr>Як створити текстовий рухомий рядок?</vt:lpstr>
      <vt:lpstr>Як побудувати гіпертекстові зв’язки в HTM-­документі?</vt:lpstr>
      <vt:lpstr>Як побудувати гіпертекстові зв’язки в HTM-­документі?</vt:lpstr>
      <vt:lpstr>Як побудувати гіпертекстові зв’язки в HTM-­документі?</vt:lpstr>
      <vt:lpstr>Як побудувати гіпертекстові зв’язки в HTM-­документі?</vt:lpstr>
      <vt:lpstr>Як побудувати гіпертекстові зв’язки в HTM-­документі?</vt:lpstr>
      <vt:lpstr>Як побудувати гіпертекстові зв’язки в HTM-­документі?</vt:lpstr>
      <vt:lpstr>Як побудувати гіпертекстові зв’язки в HTM-­документі?</vt:lpstr>
      <vt:lpstr>Як побудувати гіпертекстові зв’язки в HTM-­документі?</vt:lpstr>
      <vt:lpstr>Як побудувати гіпертекстові зв’язки в HTM-­документі?</vt:lpstr>
      <vt:lpstr>Як побудувати гіпертекстові зв’язки в HTM-­документі?</vt:lpstr>
      <vt:lpstr>Як вставити таблицю до HTML-сторінки?</vt:lpstr>
      <vt:lpstr>Як вставити таблицю до HTML-сторінки?</vt:lpstr>
      <vt:lpstr>Як вставити таблицю до HTML-сторінки?</vt:lpstr>
      <vt:lpstr>Як вставити таблицю до HTML-сторінки?</vt:lpstr>
      <vt:lpstr>Як вставити таблицю до HTML-сторінки?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Admin</cp:lastModifiedBy>
  <cp:revision>1716</cp:revision>
  <dcterms:created xsi:type="dcterms:W3CDTF">2016-06-06T19:48:43Z</dcterms:created>
  <dcterms:modified xsi:type="dcterms:W3CDTF">2022-02-03T06:14:21Z</dcterms:modified>
</cp:coreProperties>
</file>